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6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2" r:id="rId36"/>
    <p:sldId id="303" r:id="rId37"/>
    <p:sldId id="304" r:id="rId38"/>
    <p:sldId id="306" r:id="rId39"/>
    <p:sldId id="307" r:id="rId40"/>
    <p:sldId id="308" r:id="rId41"/>
    <p:sldId id="309" r:id="rId42"/>
    <p:sldId id="310" r:id="rId43"/>
    <p:sldId id="312" r:id="rId44"/>
    <p:sldId id="313" r:id="rId45"/>
    <p:sldId id="314" r:id="rId46"/>
    <p:sldId id="315" r:id="rId47"/>
    <p:sldId id="317" r:id="rId48"/>
    <p:sldId id="318" r:id="rId49"/>
    <p:sldId id="319" r:id="rId50"/>
    <p:sldId id="320" r:id="rId51"/>
    <p:sldId id="322" r:id="rId52"/>
    <p:sldId id="323" r:id="rId53"/>
    <p:sldId id="324" r:id="rId54"/>
    <p:sldId id="325" r:id="rId55"/>
    <p:sldId id="326" r:id="rId56"/>
    <p:sldId id="327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8" r:id="rId65"/>
    <p:sldId id="353" r:id="rId66"/>
    <p:sldId id="354" r:id="rId67"/>
    <p:sldId id="339" r:id="rId68"/>
    <p:sldId id="340" r:id="rId69"/>
    <p:sldId id="341" r:id="rId70"/>
    <p:sldId id="342" r:id="rId71"/>
    <p:sldId id="345" r:id="rId72"/>
    <p:sldId id="346" r:id="rId73"/>
    <p:sldId id="347" r:id="rId74"/>
    <p:sldId id="349" r:id="rId75"/>
    <p:sldId id="350" r:id="rId76"/>
    <p:sldId id="351" r:id="rId77"/>
    <p:sldId id="352" r:id="rId7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97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3A60C-6592-41D9-A19B-C885FB4A9791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61F0D-27C8-4E72-8AE4-35B03D1FB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47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61F0D-27C8-4E72-8AE4-35B03D1FB5B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53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3550" y="349250"/>
            <a:ext cx="669798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2574E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2574E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1412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3829050" cy="6858000"/>
          </a:xfrm>
          <a:custGeom>
            <a:avLst/>
            <a:gdLst/>
            <a:ahLst/>
            <a:cxnLst/>
            <a:rect l="l" t="t" r="r" b="b"/>
            <a:pathLst>
              <a:path w="3829050" h="6858000">
                <a:moveTo>
                  <a:pt x="382905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829050" y="0"/>
                </a:lnTo>
                <a:lnTo>
                  <a:pt x="3829050" y="685800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1412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550" y="349250"/>
            <a:ext cx="860806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572" y="2245867"/>
            <a:ext cx="5506085" cy="2940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2574E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59100" y="6504257"/>
            <a:ext cx="360411" cy="216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rgbClr val="D5D5D5"/>
                </a:solidFill>
                <a:latin typeface="Tahoma"/>
                <a:cs typeface="Tahoma"/>
              </a:defRPr>
            </a:lvl1pPr>
          </a:lstStyle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3.png"/><Relationship Id="rId7" Type="http://schemas.openxmlformats.org/officeDocument/2006/relationships/image" Target="../media/image5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8.jpg"/><Relationship Id="rId7" Type="http://schemas.openxmlformats.org/officeDocument/2006/relationships/image" Target="../media/image72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g"/><Relationship Id="rId10" Type="http://schemas.openxmlformats.org/officeDocument/2006/relationships/image" Target="../media/image5.png"/><Relationship Id="rId4" Type="http://schemas.openxmlformats.org/officeDocument/2006/relationships/image" Target="../media/image69.jpg"/><Relationship Id="rId9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5.png"/><Relationship Id="rId3" Type="http://schemas.openxmlformats.org/officeDocument/2006/relationships/image" Target="../media/image91.jp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11" Type="http://schemas.openxmlformats.org/officeDocument/2006/relationships/image" Target="../media/image99.jpg"/><Relationship Id="rId5" Type="http://schemas.openxmlformats.org/officeDocument/2006/relationships/image" Target="../media/image93.jpg"/><Relationship Id="rId10" Type="http://schemas.openxmlformats.org/officeDocument/2006/relationships/image" Target="../media/image98.png"/><Relationship Id="rId4" Type="http://schemas.openxmlformats.org/officeDocument/2006/relationships/image" Target="../media/image92.jpg"/><Relationship Id="rId9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5.png"/><Relationship Id="rId3" Type="http://schemas.openxmlformats.org/officeDocument/2006/relationships/image" Target="../media/image91.jp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11" Type="http://schemas.openxmlformats.org/officeDocument/2006/relationships/image" Target="../media/image99.jpg"/><Relationship Id="rId5" Type="http://schemas.openxmlformats.org/officeDocument/2006/relationships/image" Target="../media/image93.jpg"/><Relationship Id="rId10" Type="http://schemas.openxmlformats.org/officeDocument/2006/relationships/image" Target="../media/image98.png"/><Relationship Id="rId4" Type="http://schemas.openxmlformats.org/officeDocument/2006/relationships/image" Target="../media/image92.jpg"/><Relationship Id="rId9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5.png"/><Relationship Id="rId3" Type="http://schemas.openxmlformats.org/officeDocument/2006/relationships/image" Target="../media/image91.jp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11" Type="http://schemas.openxmlformats.org/officeDocument/2006/relationships/image" Target="../media/image99.jpg"/><Relationship Id="rId5" Type="http://schemas.openxmlformats.org/officeDocument/2006/relationships/image" Target="../media/image93.jpg"/><Relationship Id="rId10" Type="http://schemas.openxmlformats.org/officeDocument/2006/relationships/image" Target="../media/image98.png"/><Relationship Id="rId4" Type="http://schemas.openxmlformats.org/officeDocument/2006/relationships/image" Target="../media/image92.jpg"/><Relationship Id="rId9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664210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5" dirty="0"/>
              <a:t>Getting</a:t>
            </a:r>
            <a:r>
              <a:rPr sz="3250" spc="-170" dirty="0"/>
              <a:t> </a:t>
            </a:r>
            <a:r>
              <a:rPr sz="3250" spc="-10" dirty="0"/>
              <a:t>Started</a:t>
            </a:r>
            <a:r>
              <a:rPr sz="3250" spc="-175" dirty="0"/>
              <a:t> </a:t>
            </a:r>
            <a:r>
              <a:rPr sz="3250" spc="-25" dirty="0"/>
              <a:t>with</a:t>
            </a:r>
            <a:r>
              <a:rPr sz="3250" spc="-140" dirty="0"/>
              <a:t> </a:t>
            </a:r>
            <a:r>
              <a:rPr sz="3250" spc="-25" dirty="0"/>
              <a:t>Stable</a:t>
            </a:r>
            <a:r>
              <a:rPr sz="3250" spc="-145" dirty="0"/>
              <a:t> </a:t>
            </a:r>
            <a:r>
              <a:rPr sz="3250" spc="-10" dirty="0"/>
              <a:t>Diffusion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11" y="6450965"/>
            <a:ext cx="13843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" dirty="0">
                <a:solidFill>
                  <a:srgbClr val="D5D5D5"/>
                </a:solidFill>
                <a:latin typeface="Tahoma"/>
                <a:cs typeface="Tahoma"/>
              </a:rPr>
              <a:t>1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0" dirty="0"/>
              <a:t> </a:t>
            </a:r>
            <a:r>
              <a:rPr dirty="0"/>
              <a:t>Diffusion:</a:t>
            </a:r>
            <a:r>
              <a:rPr spc="-105" dirty="0"/>
              <a:t> </a:t>
            </a:r>
            <a:r>
              <a:rPr spc="-20" dirty="0"/>
              <a:t>Shining</a:t>
            </a:r>
            <a:r>
              <a:rPr spc="-150" dirty="0"/>
              <a:t> </a:t>
            </a:r>
            <a:r>
              <a:rPr spc="-20" dirty="0"/>
              <a:t>Star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6250" y="3286125"/>
            <a:ext cx="11725275" cy="952500"/>
            <a:chOff x="476250" y="3286125"/>
            <a:chExt cx="11725275" cy="952500"/>
          </a:xfrm>
        </p:grpSpPr>
        <p:sp>
          <p:nvSpPr>
            <p:cNvPr id="4" name="object 4"/>
            <p:cNvSpPr/>
            <p:nvPr/>
          </p:nvSpPr>
          <p:spPr>
            <a:xfrm>
              <a:off x="1428750" y="3757612"/>
              <a:ext cx="10763250" cy="9525"/>
            </a:xfrm>
            <a:custGeom>
              <a:avLst/>
              <a:gdLst/>
              <a:ahLst/>
              <a:cxnLst/>
              <a:rect l="l" t="t" r="r" b="b"/>
              <a:pathLst>
                <a:path w="10763250" h="9525">
                  <a:moveTo>
                    <a:pt x="0" y="0"/>
                  </a:moveTo>
                  <a:lnTo>
                    <a:pt x="10763250" y="9525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250" y="328612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952499"/>
                  </a:moveTo>
                  <a:lnTo>
                    <a:pt x="429567" y="950204"/>
                  </a:lnTo>
                  <a:lnTo>
                    <a:pt x="383333" y="943346"/>
                  </a:lnTo>
                  <a:lnTo>
                    <a:pt x="338004" y="931992"/>
                  </a:lnTo>
                  <a:lnTo>
                    <a:pt x="293998" y="916247"/>
                  </a:lnTo>
                  <a:lnTo>
                    <a:pt x="251745" y="896264"/>
                  </a:lnTo>
                  <a:lnTo>
                    <a:pt x="211655" y="872232"/>
                  </a:lnTo>
                  <a:lnTo>
                    <a:pt x="174117" y="844391"/>
                  </a:lnTo>
                  <a:lnTo>
                    <a:pt x="139493" y="813006"/>
                  </a:lnTo>
                  <a:lnTo>
                    <a:pt x="108099" y="778382"/>
                  </a:lnTo>
                  <a:lnTo>
                    <a:pt x="80267" y="740835"/>
                  </a:lnTo>
                  <a:lnTo>
                    <a:pt x="56235" y="700754"/>
                  </a:lnTo>
                  <a:lnTo>
                    <a:pt x="36252" y="658501"/>
                  </a:lnTo>
                  <a:lnTo>
                    <a:pt x="20507" y="614495"/>
                  </a:lnTo>
                  <a:lnTo>
                    <a:pt x="9153" y="569156"/>
                  </a:lnTo>
                  <a:lnTo>
                    <a:pt x="2295" y="522932"/>
                  </a:lnTo>
                  <a:lnTo>
                    <a:pt x="0" y="476249"/>
                  </a:lnTo>
                  <a:lnTo>
                    <a:pt x="143" y="464557"/>
                  </a:lnTo>
                  <a:lnTo>
                    <a:pt x="3581" y="417946"/>
                  </a:lnTo>
                  <a:lnTo>
                    <a:pt x="11573" y="371896"/>
                  </a:lnTo>
                  <a:lnTo>
                    <a:pt x="24036" y="326858"/>
                  </a:lnTo>
                  <a:lnTo>
                    <a:pt x="40860" y="283251"/>
                  </a:lnTo>
                  <a:lnTo>
                    <a:pt x="61873" y="241503"/>
                  </a:lnTo>
                  <a:lnTo>
                    <a:pt x="86878" y="202016"/>
                  </a:lnTo>
                  <a:lnTo>
                    <a:pt x="115628" y="165170"/>
                  </a:lnTo>
                  <a:lnTo>
                    <a:pt x="147861" y="131326"/>
                  </a:lnTo>
                  <a:lnTo>
                    <a:pt x="183246" y="100796"/>
                  </a:lnTo>
                  <a:lnTo>
                    <a:pt x="221458" y="73889"/>
                  </a:lnTo>
                  <a:lnTo>
                    <a:pt x="262123" y="50850"/>
                  </a:lnTo>
                  <a:lnTo>
                    <a:pt x="304855" y="31908"/>
                  </a:lnTo>
                  <a:lnTo>
                    <a:pt x="349232" y="17251"/>
                  </a:lnTo>
                  <a:lnTo>
                    <a:pt x="394831" y="7010"/>
                  </a:lnTo>
                  <a:lnTo>
                    <a:pt x="441217" y="1289"/>
                  </a:lnTo>
                  <a:lnTo>
                    <a:pt x="476250" y="0"/>
                  </a:lnTo>
                  <a:lnTo>
                    <a:pt x="487942" y="143"/>
                  </a:lnTo>
                  <a:lnTo>
                    <a:pt x="534553" y="3581"/>
                  </a:lnTo>
                  <a:lnTo>
                    <a:pt x="580603" y="11573"/>
                  </a:lnTo>
                  <a:lnTo>
                    <a:pt x="625641" y="24036"/>
                  </a:lnTo>
                  <a:lnTo>
                    <a:pt x="669248" y="40860"/>
                  </a:lnTo>
                  <a:lnTo>
                    <a:pt x="710996" y="61873"/>
                  </a:lnTo>
                  <a:lnTo>
                    <a:pt x="750479" y="86874"/>
                  </a:lnTo>
                  <a:lnTo>
                    <a:pt x="787329" y="115628"/>
                  </a:lnTo>
                  <a:lnTo>
                    <a:pt x="821173" y="147861"/>
                  </a:lnTo>
                  <a:lnTo>
                    <a:pt x="851703" y="183246"/>
                  </a:lnTo>
                  <a:lnTo>
                    <a:pt x="878610" y="221458"/>
                  </a:lnTo>
                  <a:lnTo>
                    <a:pt x="901649" y="262123"/>
                  </a:lnTo>
                  <a:lnTo>
                    <a:pt x="920591" y="304855"/>
                  </a:lnTo>
                  <a:lnTo>
                    <a:pt x="935248" y="349232"/>
                  </a:lnTo>
                  <a:lnTo>
                    <a:pt x="945489" y="394831"/>
                  </a:lnTo>
                  <a:lnTo>
                    <a:pt x="951210" y="441217"/>
                  </a:lnTo>
                  <a:lnTo>
                    <a:pt x="952500" y="476249"/>
                  </a:lnTo>
                  <a:lnTo>
                    <a:pt x="952356" y="487942"/>
                  </a:lnTo>
                  <a:lnTo>
                    <a:pt x="948918" y="534553"/>
                  </a:lnTo>
                  <a:lnTo>
                    <a:pt x="940926" y="580599"/>
                  </a:lnTo>
                  <a:lnTo>
                    <a:pt x="928463" y="625641"/>
                  </a:lnTo>
                  <a:lnTo>
                    <a:pt x="911639" y="669248"/>
                  </a:lnTo>
                  <a:lnTo>
                    <a:pt x="890626" y="710996"/>
                  </a:lnTo>
                  <a:lnTo>
                    <a:pt x="865621" y="750479"/>
                  </a:lnTo>
                  <a:lnTo>
                    <a:pt x="836871" y="787325"/>
                  </a:lnTo>
                  <a:lnTo>
                    <a:pt x="804638" y="821173"/>
                  </a:lnTo>
                  <a:lnTo>
                    <a:pt x="769253" y="851699"/>
                  </a:lnTo>
                  <a:lnTo>
                    <a:pt x="731037" y="878610"/>
                  </a:lnTo>
                  <a:lnTo>
                    <a:pt x="690376" y="901649"/>
                  </a:lnTo>
                  <a:lnTo>
                    <a:pt x="647644" y="920591"/>
                  </a:lnTo>
                  <a:lnTo>
                    <a:pt x="603267" y="935248"/>
                  </a:lnTo>
                  <a:lnTo>
                    <a:pt x="557668" y="945489"/>
                  </a:lnTo>
                  <a:lnTo>
                    <a:pt x="511282" y="951210"/>
                  </a:lnTo>
                  <a:lnTo>
                    <a:pt x="476250" y="952499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85290" y="3543934"/>
            <a:ext cx="72644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-70" dirty="0">
                <a:solidFill>
                  <a:srgbClr val="FFFFFF"/>
                </a:solidFill>
                <a:latin typeface="Tahoma"/>
                <a:cs typeface="Tahoma"/>
              </a:rPr>
              <a:t>2022</a:t>
            </a:r>
            <a:endParaRPr sz="23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90875" y="2352675"/>
            <a:ext cx="6705600" cy="2809875"/>
            <a:chOff x="3190875" y="2352675"/>
            <a:chExt cx="6705600" cy="2809875"/>
          </a:xfrm>
        </p:grpSpPr>
        <p:sp>
          <p:nvSpPr>
            <p:cNvPr id="8" name="object 8"/>
            <p:cNvSpPr/>
            <p:nvPr/>
          </p:nvSpPr>
          <p:spPr>
            <a:xfrm>
              <a:off x="5518784" y="3757612"/>
              <a:ext cx="0" cy="836294"/>
            </a:xfrm>
            <a:custGeom>
              <a:avLst/>
              <a:gdLst/>
              <a:ahLst/>
              <a:cxnLst/>
              <a:rect l="l" t="t" r="r" b="b"/>
              <a:pathLst>
                <a:path h="836295">
                  <a:moveTo>
                    <a:pt x="0" y="83581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1635" y="3700462"/>
              <a:ext cx="114300" cy="1143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63802" y="2921793"/>
              <a:ext cx="0" cy="836294"/>
            </a:xfrm>
            <a:custGeom>
              <a:avLst/>
              <a:gdLst/>
              <a:ahLst/>
              <a:cxnLst/>
              <a:rect l="l" t="t" r="r" b="b"/>
              <a:pathLst>
                <a:path h="836295">
                  <a:moveTo>
                    <a:pt x="0" y="0"/>
                  </a:moveTo>
                  <a:lnTo>
                    <a:pt x="0" y="835818"/>
                  </a:lnTo>
                </a:path>
              </a:pathLst>
            </a:custGeom>
            <a:ln w="19050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6652" y="3700462"/>
              <a:ext cx="114300" cy="114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73767" y="2921793"/>
              <a:ext cx="0" cy="836294"/>
            </a:xfrm>
            <a:custGeom>
              <a:avLst/>
              <a:gdLst/>
              <a:ahLst/>
              <a:cxnLst/>
              <a:rect l="l" t="t" r="r" b="b"/>
              <a:pathLst>
                <a:path h="836295">
                  <a:moveTo>
                    <a:pt x="0" y="0"/>
                  </a:moveTo>
                  <a:lnTo>
                    <a:pt x="0" y="835818"/>
                  </a:lnTo>
                </a:path>
              </a:pathLst>
            </a:custGeom>
            <a:ln w="19050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6617" y="3700462"/>
              <a:ext cx="114300" cy="114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1670" y="3700462"/>
              <a:ext cx="114300" cy="114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2946" y="4593430"/>
              <a:ext cx="567778" cy="5691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38750" y="4600575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552450" y="276225"/>
                  </a:moveTo>
                  <a:lnTo>
                    <a:pt x="549459" y="316757"/>
                  </a:lnTo>
                  <a:lnTo>
                    <a:pt x="540553" y="356406"/>
                  </a:lnTo>
                  <a:lnTo>
                    <a:pt x="525927" y="394325"/>
                  </a:lnTo>
                  <a:lnTo>
                    <a:pt x="505901" y="429682"/>
                  </a:lnTo>
                  <a:lnTo>
                    <a:pt x="480895" y="461725"/>
                  </a:lnTo>
                  <a:lnTo>
                    <a:pt x="451456" y="489746"/>
                  </a:lnTo>
                  <a:lnTo>
                    <a:pt x="418234" y="513151"/>
                  </a:lnTo>
                  <a:lnTo>
                    <a:pt x="381933" y="531418"/>
                  </a:lnTo>
                  <a:lnTo>
                    <a:pt x="343340" y="544170"/>
                  </a:lnTo>
                  <a:lnTo>
                    <a:pt x="303295" y="551116"/>
                  </a:lnTo>
                  <a:lnTo>
                    <a:pt x="276225" y="552450"/>
                  </a:lnTo>
                  <a:lnTo>
                    <a:pt x="269443" y="552366"/>
                  </a:lnTo>
                  <a:lnTo>
                    <a:pt x="229001" y="548384"/>
                  </a:lnTo>
                  <a:lnTo>
                    <a:pt x="189578" y="538508"/>
                  </a:lnTo>
                  <a:lnTo>
                    <a:pt x="152030" y="522956"/>
                  </a:lnTo>
                  <a:lnTo>
                    <a:pt x="117170" y="502063"/>
                  </a:lnTo>
                  <a:lnTo>
                    <a:pt x="85755" y="476282"/>
                  </a:lnTo>
                  <a:lnTo>
                    <a:pt x="58463" y="446162"/>
                  </a:lnTo>
                  <a:lnTo>
                    <a:pt x="35885" y="412375"/>
                  </a:lnTo>
                  <a:lnTo>
                    <a:pt x="18505" y="375634"/>
                  </a:lnTo>
                  <a:lnTo>
                    <a:pt x="6709" y="336748"/>
                  </a:lnTo>
                  <a:lnTo>
                    <a:pt x="751" y="296540"/>
                  </a:lnTo>
                  <a:lnTo>
                    <a:pt x="0" y="276225"/>
                  </a:lnTo>
                  <a:lnTo>
                    <a:pt x="83" y="269443"/>
                  </a:lnTo>
                  <a:lnTo>
                    <a:pt x="4065" y="229001"/>
                  </a:lnTo>
                  <a:lnTo>
                    <a:pt x="13941" y="189578"/>
                  </a:lnTo>
                  <a:lnTo>
                    <a:pt x="29493" y="152030"/>
                  </a:lnTo>
                  <a:lnTo>
                    <a:pt x="50386" y="117170"/>
                  </a:lnTo>
                  <a:lnTo>
                    <a:pt x="76167" y="85755"/>
                  </a:lnTo>
                  <a:lnTo>
                    <a:pt x="106286" y="58463"/>
                  </a:lnTo>
                  <a:lnTo>
                    <a:pt x="140070" y="35885"/>
                  </a:lnTo>
                  <a:lnTo>
                    <a:pt x="176815" y="18505"/>
                  </a:lnTo>
                  <a:lnTo>
                    <a:pt x="215701" y="6709"/>
                  </a:lnTo>
                  <a:lnTo>
                    <a:pt x="255905" y="751"/>
                  </a:lnTo>
                  <a:lnTo>
                    <a:pt x="276225" y="0"/>
                  </a:lnTo>
                  <a:lnTo>
                    <a:pt x="283006" y="83"/>
                  </a:lnTo>
                  <a:lnTo>
                    <a:pt x="323448" y="4065"/>
                  </a:lnTo>
                  <a:lnTo>
                    <a:pt x="362871" y="13941"/>
                  </a:lnTo>
                  <a:lnTo>
                    <a:pt x="400419" y="29493"/>
                  </a:lnTo>
                  <a:lnTo>
                    <a:pt x="435279" y="50386"/>
                  </a:lnTo>
                  <a:lnTo>
                    <a:pt x="466690" y="76167"/>
                  </a:lnTo>
                  <a:lnTo>
                    <a:pt x="493986" y="106286"/>
                  </a:lnTo>
                  <a:lnTo>
                    <a:pt x="516564" y="140070"/>
                  </a:lnTo>
                  <a:lnTo>
                    <a:pt x="533940" y="176815"/>
                  </a:lnTo>
                  <a:lnTo>
                    <a:pt x="545740" y="215701"/>
                  </a:lnTo>
                  <a:lnTo>
                    <a:pt x="551698" y="255909"/>
                  </a:lnTo>
                  <a:lnTo>
                    <a:pt x="552450" y="2762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7992" y="2352675"/>
              <a:ext cx="570606" cy="5691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86625" y="2362200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552450" y="276225"/>
                  </a:moveTo>
                  <a:lnTo>
                    <a:pt x="549459" y="316756"/>
                  </a:lnTo>
                  <a:lnTo>
                    <a:pt x="540553" y="356406"/>
                  </a:lnTo>
                  <a:lnTo>
                    <a:pt x="525927" y="394326"/>
                  </a:lnTo>
                  <a:lnTo>
                    <a:pt x="505891" y="429691"/>
                  </a:lnTo>
                  <a:lnTo>
                    <a:pt x="480895" y="461725"/>
                  </a:lnTo>
                  <a:lnTo>
                    <a:pt x="451456" y="489746"/>
                  </a:lnTo>
                  <a:lnTo>
                    <a:pt x="418232" y="513151"/>
                  </a:lnTo>
                  <a:lnTo>
                    <a:pt x="381933" y="531418"/>
                  </a:lnTo>
                  <a:lnTo>
                    <a:pt x="343340" y="544170"/>
                  </a:lnTo>
                  <a:lnTo>
                    <a:pt x="303304" y="551116"/>
                  </a:lnTo>
                  <a:lnTo>
                    <a:pt x="276225" y="552450"/>
                  </a:lnTo>
                  <a:lnTo>
                    <a:pt x="269443" y="552366"/>
                  </a:lnTo>
                  <a:lnTo>
                    <a:pt x="229001" y="548384"/>
                  </a:lnTo>
                  <a:lnTo>
                    <a:pt x="189578" y="538508"/>
                  </a:lnTo>
                  <a:lnTo>
                    <a:pt x="152030" y="522956"/>
                  </a:lnTo>
                  <a:lnTo>
                    <a:pt x="117170" y="502063"/>
                  </a:lnTo>
                  <a:lnTo>
                    <a:pt x="85759" y="476282"/>
                  </a:lnTo>
                  <a:lnTo>
                    <a:pt x="58463" y="446162"/>
                  </a:lnTo>
                  <a:lnTo>
                    <a:pt x="35885" y="412379"/>
                  </a:lnTo>
                  <a:lnTo>
                    <a:pt x="18505" y="375634"/>
                  </a:lnTo>
                  <a:lnTo>
                    <a:pt x="6713" y="336748"/>
                  </a:lnTo>
                  <a:lnTo>
                    <a:pt x="751" y="296540"/>
                  </a:lnTo>
                  <a:lnTo>
                    <a:pt x="0" y="276225"/>
                  </a:lnTo>
                  <a:lnTo>
                    <a:pt x="83" y="269443"/>
                  </a:lnTo>
                  <a:lnTo>
                    <a:pt x="4065" y="229001"/>
                  </a:lnTo>
                  <a:lnTo>
                    <a:pt x="13941" y="189578"/>
                  </a:lnTo>
                  <a:lnTo>
                    <a:pt x="29493" y="152030"/>
                  </a:lnTo>
                  <a:lnTo>
                    <a:pt x="50386" y="117170"/>
                  </a:lnTo>
                  <a:lnTo>
                    <a:pt x="76167" y="85759"/>
                  </a:lnTo>
                  <a:lnTo>
                    <a:pt x="106286" y="58463"/>
                  </a:lnTo>
                  <a:lnTo>
                    <a:pt x="140070" y="35885"/>
                  </a:lnTo>
                  <a:lnTo>
                    <a:pt x="176815" y="18505"/>
                  </a:lnTo>
                  <a:lnTo>
                    <a:pt x="215701" y="6713"/>
                  </a:lnTo>
                  <a:lnTo>
                    <a:pt x="255905" y="751"/>
                  </a:lnTo>
                  <a:lnTo>
                    <a:pt x="276225" y="0"/>
                  </a:lnTo>
                  <a:lnTo>
                    <a:pt x="283006" y="83"/>
                  </a:lnTo>
                  <a:lnTo>
                    <a:pt x="323448" y="4065"/>
                  </a:lnTo>
                  <a:lnTo>
                    <a:pt x="362871" y="13941"/>
                  </a:lnTo>
                  <a:lnTo>
                    <a:pt x="400415" y="29493"/>
                  </a:lnTo>
                  <a:lnTo>
                    <a:pt x="435275" y="50386"/>
                  </a:lnTo>
                  <a:lnTo>
                    <a:pt x="466690" y="76167"/>
                  </a:lnTo>
                  <a:lnTo>
                    <a:pt x="493986" y="106286"/>
                  </a:lnTo>
                  <a:lnTo>
                    <a:pt x="516564" y="140074"/>
                  </a:lnTo>
                  <a:lnTo>
                    <a:pt x="533940" y="176815"/>
                  </a:lnTo>
                  <a:lnTo>
                    <a:pt x="545736" y="215701"/>
                  </a:lnTo>
                  <a:lnTo>
                    <a:pt x="551702" y="255909"/>
                  </a:lnTo>
                  <a:lnTo>
                    <a:pt x="552450" y="2762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0875" y="2352675"/>
              <a:ext cx="568522" cy="56911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00400" y="2362200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552450" y="276225"/>
                  </a:moveTo>
                  <a:lnTo>
                    <a:pt x="549459" y="316756"/>
                  </a:lnTo>
                  <a:lnTo>
                    <a:pt x="540553" y="356406"/>
                  </a:lnTo>
                  <a:lnTo>
                    <a:pt x="525927" y="394326"/>
                  </a:lnTo>
                  <a:lnTo>
                    <a:pt x="505901" y="429691"/>
                  </a:lnTo>
                  <a:lnTo>
                    <a:pt x="480895" y="461725"/>
                  </a:lnTo>
                  <a:lnTo>
                    <a:pt x="451456" y="489746"/>
                  </a:lnTo>
                  <a:lnTo>
                    <a:pt x="418233" y="513151"/>
                  </a:lnTo>
                  <a:lnTo>
                    <a:pt x="381933" y="531418"/>
                  </a:lnTo>
                  <a:lnTo>
                    <a:pt x="343340" y="544170"/>
                  </a:lnTo>
                  <a:lnTo>
                    <a:pt x="303295" y="551116"/>
                  </a:lnTo>
                  <a:lnTo>
                    <a:pt x="276225" y="552450"/>
                  </a:lnTo>
                  <a:lnTo>
                    <a:pt x="269443" y="552366"/>
                  </a:lnTo>
                  <a:lnTo>
                    <a:pt x="229001" y="548384"/>
                  </a:lnTo>
                  <a:lnTo>
                    <a:pt x="189578" y="538508"/>
                  </a:lnTo>
                  <a:lnTo>
                    <a:pt x="152030" y="522956"/>
                  </a:lnTo>
                  <a:lnTo>
                    <a:pt x="117170" y="502063"/>
                  </a:lnTo>
                  <a:lnTo>
                    <a:pt x="85755" y="476282"/>
                  </a:lnTo>
                  <a:lnTo>
                    <a:pt x="58463" y="446162"/>
                  </a:lnTo>
                  <a:lnTo>
                    <a:pt x="35885" y="412379"/>
                  </a:lnTo>
                  <a:lnTo>
                    <a:pt x="18505" y="375634"/>
                  </a:lnTo>
                  <a:lnTo>
                    <a:pt x="6713" y="336748"/>
                  </a:lnTo>
                  <a:lnTo>
                    <a:pt x="751" y="296540"/>
                  </a:lnTo>
                  <a:lnTo>
                    <a:pt x="0" y="276225"/>
                  </a:lnTo>
                  <a:lnTo>
                    <a:pt x="83" y="269443"/>
                  </a:lnTo>
                  <a:lnTo>
                    <a:pt x="4065" y="229001"/>
                  </a:lnTo>
                  <a:lnTo>
                    <a:pt x="13941" y="189578"/>
                  </a:lnTo>
                  <a:lnTo>
                    <a:pt x="29493" y="152030"/>
                  </a:lnTo>
                  <a:lnTo>
                    <a:pt x="50386" y="117170"/>
                  </a:lnTo>
                  <a:lnTo>
                    <a:pt x="76167" y="85759"/>
                  </a:lnTo>
                  <a:lnTo>
                    <a:pt x="106286" y="58463"/>
                  </a:lnTo>
                  <a:lnTo>
                    <a:pt x="140070" y="35885"/>
                  </a:lnTo>
                  <a:lnTo>
                    <a:pt x="176815" y="18505"/>
                  </a:lnTo>
                  <a:lnTo>
                    <a:pt x="215701" y="6713"/>
                  </a:lnTo>
                  <a:lnTo>
                    <a:pt x="255909" y="751"/>
                  </a:lnTo>
                  <a:lnTo>
                    <a:pt x="276225" y="0"/>
                  </a:lnTo>
                  <a:lnTo>
                    <a:pt x="283006" y="83"/>
                  </a:lnTo>
                  <a:lnTo>
                    <a:pt x="323448" y="4065"/>
                  </a:lnTo>
                  <a:lnTo>
                    <a:pt x="362871" y="13941"/>
                  </a:lnTo>
                  <a:lnTo>
                    <a:pt x="400419" y="29493"/>
                  </a:lnTo>
                  <a:lnTo>
                    <a:pt x="435279" y="50386"/>
                  </a:lnTo>
                  <a:lnTo>
                    <a:pt x="466694" y="76167"/>
                  </a:lnTo>
                  <a:lnTo>
                    <a:pt x="493986" y="106286"/>
                  </a:lnTo>
                  <a:lnTo>
                    <a:pt x="516564" y="140074"/>
                  </a:lnTo>
                  <a:lnTo>
                    <a:pt x="533940" y="176815"/>
                  </a:lnTo>
                  <a:lnTo>
                    <a:pt x="545736" y="215701"/>
                  </a:lnTo>
                  <a:lnTo>
                    <a:pt x="551698" y="255909"/>
                  </a:lnTo>
                  <a:lnTo>
                    <a:pt x="552450" y="2762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4974" y="3790949"/>
              <a:ext cx="569564" cy="56852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334500" y="3800475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552450" y="276225"/>
                  </a:moveTo>
                  <a:lnTo>
                    <a:pt x="549459" y="316756"/>
                  </a:lnTo>
                  <a:lnTo>
                    <a:pt x="540553" y="356406"/>
                  </a:lnTo>
                  <a:lnTo>
                    <a:pt x="525927" y="394326"/>
                  </a:lnTo>
                  <a:lnTo>
                    <a:pt x="505891" y="429682"/>
                  </a:lnTo>
                  <a:lnTo>
                    <a:pt x="480895" y="461729"/>
                  </a:lnTo>
                  <a:lnTo>
                    <a:pt x="451456" y="489746"/>
                  </a:lnTo>
                  <a:lnTo>
                    <a:pt x="418232" y="513151"/>
                  </a:lnTo>
                  <a:lnTo>
                    <a:pt x="381933" y="531418"/>
                  </a:lnTo>
                  <a:lnTo>
                    <a:pt x="343340" y="544170"/>
                  </a:lnTo>
                  <a:lnTo>
                    <a:pt x="303304" y="551116"/>
                  </a:lnTo>
                  <a:lnTo>
                    <a:pt x="276225" y="552450"/>
                  </a:lnTo>
                  <a:lnTo>
                    <a:pt x="269443" y="552366"/>
                  </a:lnTo>
                  <a:lnTo>
                    <a:pt x="229001" y="548384"/>
                  </a:lnTo>
                  <a:lnTo>
                    <a:pt x="189578" y="538508"/>
                  </a:lnTo>
                  <a:lnTo>
                    <a:pt x="152034" y="522956"/>
                  </a:lnTo>
                  <a:lnTo>
                    <a:pt x="117170" y="502063"/>
                  </a:lnTo>
                  <a:lnTo>
                    <a:pt x="85759" y="476282"/>
                  </a:lnTo>
                  <a:lnTo>
                    <a:pt x="58463" y="446162"/>
                  </a:lnTo>
                  <a:lnTo>
                    <a:pt x="35885" y="412379"/>
                  </a:lnTo>
                  <a:lnTo>
                    <a:pt x="18505" y="375634"/>
                  </a:lnTo>
                  <a:lnTo>
                    <a:pt x="6709" y="336748"/>
                  </a:lnTo>
                  <a:lnTo>
                    <a:pt x="751" y="296540"/>
                  </a:lnTo>
                  <a:lnTo>
                    <a:pt x="0" y="276225"/>
                  </a:lnTo>
                  <a:lnTo>
                    <a:pt x="83" y="269443"/>
                  </a:lnTo>
                  <a:lnTo>
                    <a:pt x="4065" y="229001"/>
                  </a:lnTo>
                  <a:lnTo>
                    <a:pt x="13941" y="189578"/>
                  </a:lnTo>
                  <a:lnTo>
                    <a:pt x="29493" y="152030"/>
                  </a:lnTo>
                  <a:lnTo>
                    <a:pt x="50386" y="117170"/>
                  </a:lnTo>
                  <a:lnTo>
                    <a:pt x="76167" y="85755"/>
                  </a:lnTo>
                  <a:lnTo>
                    <a:pt x="106286" y="58463"/>
                  </a:lnTo>
                  <a:lnTo>
                    <a:pt x="140070" y="35885"/>
                  </a:lnTo>
                  <a:lnTo>
                    <a:pt x="176815" y="18505"/>
                  </a:lnTo>
                  <a:lnTo>
                    <a:pt x="215701" y="6713"/>
                  </a:lnTo>
                  <a:lnTo>
                    <a:pt x="255909" y="751"/>
                  </a:lnTo>
                  <a:lnTo>
                    <a:pt x="276225" y="0"/>
                  </a:lnTo>
                  <a:lnTo>
                    <a:pt x="283006" y="83"/>
                  </a:lnTo>
                  <a:lnTo>
                    <a:pt x="323448" y="4065"/>
                  </a:lnTo>
                  <a:lnTo>
                    <a:pt x="362871" y="13941"/>
                  </a:lnTo>
                  <a:lnTo>
                    <a:pt x="400415" y="29493"/>
                  </a:lnTo>
                  <a:lnTo>
                    <a:pt x="435275" y="50386"/>
                  </a:lnTo>
                  <a:lnTo>
                    <a:pt x="466690" y="76167"/>
                  </a:lnTo>
                  <a:lnTo>
                    <a:pt x="493986" y="106286"/>
                  </a:lnTo>
                  <a:lnTo>
                    <a:pt x="516564" y="140070"/>
                  </a:lnTo>
                  <a:lnTo>
                    <a:pt x="533939" y="176815"/>
                  </a:lnTo>
                  <a:lnTo>
                    <a:pt x="545736" y="215701"/>
                  </a:lnTo>
                  <a:lnTo>
                    <a:pt x="551698" y="255909"/>
                  </a:lnTo>
                  <a:lnTo>
                    <a:pt x="552450" y="2762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886996" y="4567453"/>
            <a:ext cx="1905635" cy="120904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050" spc="145" dirty="0">
                <a:solidFill>
                  <a:srgbClr val="FFFFFF"/>
                </a:solidFill>
                <a:latin typeface="Tahoma"/>
                <a:cs typeface="Tahoma"/>
              </a:rPr>
              <a:t>May</a:t>
            </a:r>
            <a:endParaRPr sz="3050">
              <a:latin typeface="Tahoma"/>
              <a:cs typeface="Tahoma"/>
            </a:endParaRPr>
          </a:p>
          <a:p>
            <a:pPr marL="12700" marR="5080">
              <a:lnSpc>
                <a:spcPts val="2700"/>
              </a:lnSpc>
            </a:pPr>
            <a:r>
              <a:rPr sz="1900" spc="55" dirty="0">
                <a:solidFill>
                  <a:srgbClr val="D5D5D5"/>
                </a:solidFill>
                <a:latin typeface="Tahoma"/>
                <a:cs typeface="Tahoma"/>
              </a:rPr>
              <a:t>Google</a:t>
            </a:r>
            <a:r>
              <a:rPr sz="1900" spc="-7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D5D5D5"/>
                </a:solidFill>
                <a:latin typeface="Tahoma"/>
                <a:cs typeface="Tahoma"/>
              </a:rPr>
              <a:t>Released </a:t>
            </a:r>
            <a:r>
              <a:rPr sz="1900" spc="-10" dirty="0">
                <a:solidFill>
                  <a:srgbClr val="2574EC"/>
                </a:solidFill>
                <a:latin typeface="Tahoma"/>
                <a:cs typeface="Tahoma"/>
              </a:rPr>
              <a:t>Imagen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32042" y="2304313"/>
            <a:ext cx="1327150" cy="89090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3050" spc="80" dirty="0">
                <a:solidFill>
                  <a:srgbClr val="FFFFFF"/>
                </a:solidFill>
                <a:latin typeface="Tahoma"/>
                <a:cs typeface="Tahoma"/>
              </a:rPr>
              <a:t>July</a:t>
            </a:r>
            <a:endParaRPr sz="3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900" spc="75" dirty="0">
                <a:solidFill>
                  <a:srgbClr val="2574EC"/>
                </a:solidFill>
                <a:latin typeface="Tahoma"/>
                <a:cs typeface="Tahoma"/>
              </a:rPr>
              <a:t>Midjourney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1948" y="2304313"/>
            <a:ext cx="1981835" cy="123380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3050" spc="170" dirty="0">
                <a:solidFill>
                  <a:srgbClr val="FFFFFF"/>
                </a:solidFill>
                <a:latin typeface="Tahoma"/>
                <a:cs typeface="Tahoma"/>
              </a:rPr>
              <a:t>April</a:t>
            </a:r>
            <a:endParaRPr sz="3050">
              <a:latin typeface="Tahoma"/>
              <a:cs typeface="Tahoma"/>
            </a:endParaRPr>
          </a:p>
          <a:p>
            <a:pPr marL="12700" marR="5080">
              <a:lnSpc>
                <a:spcPts val="2700"/>
              </a:lnSpc>
              <a:spcBef>
                <a:spcPts val="20"/>
              </a:spcBef>
            </a:pPr>
            <a:r>
              <a:rPr sz="1900" spc="85" dirty="0">
                <a:solidFill>
                  <a:srgbClr val="D5D5D5"/>
                </a:solidFill>
                <a:latin typeface="Tahoma"/>
                <a:cs typeface="Tahoma"/>
              </a:rPr>
              <a:t>OpenAI</a:t>
            </a:r>
            <a:r>
              <a:rPr sz="1900" spc="-1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D5D5D5"/>
                </a:solidFill>
                <a:latin typeface="Tahoma"/>
                <a:cs typeface="Tahoma"/>
              </a:rPr>
              <a:t>Released </a:t>
            </a:r>
            <a:r>
              <a:rPr sz="1900" dirty="0">
                <a:solidFill>
                  <a:srgbClr val="2574EC"/>
                </a:solidFill>
                <a:latin typeface="Tahoma"/>
                <a:cs typeface="Tahoma"/>
              </a:rPr>
              <a:t>DALL·E</a:t>
            </a:r>
            <a:r>
              <a:rPr sz="1900" spc="9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900" spc="10" dirty="0">
                <a:solidFill>
                  <a:srgbClr val="2574EC"/>
                </a:solidFill>
                <a:latin typeface="Tahoma"/>
                <a:cs typeface="Tahoma"/>
              </a:rPr>
              <a:t>2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977089" y="3742588"/>
            <a:ext cx="1287145" cy="203390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3050" spc="85" dirty="0">
                <a:solidFill>
                  <a:srgbClr val="FFFFFF"/>
                </a:solidFill>
                <a:latin typeface="Tahoma"/>
                <a:cs typeface="Tahoma"/>
              </a:rPr>
              <a:t>August</a:t>
            </a:r>
            <a:endParaRPr sz="3050">
              <a:latin typeface="Tahoma"/>
              <a:cs typeface="Tahoma"/>
            </a:endParaRPr>
          </a:p>
          <a:p>
            <a:pPr marL="12700" marR="5080">
              <a:lnSpc>
                <a:spcPts val="2700"/>
              </a:lnSpc>
              <a:spcBef>
                <a:spcPts val="80"/>
              </a:spcBef>
            </a:pPr>
            <a:r>
              <a:rPr sz="1900" spc="85" dirty="0">
                <a:solidFill>
                  <a:srgbClr val="D5D5D5"/>
                </a:solidFill>
                <a:latin typeface="Tahoma"/>
                <a:cs typeface="Tahoma"/>
              </a:rPr>
              <a:t>Stability</a:t>
            </a:r>
            <a:r>
              <a:rPr sz="1900" spc="-13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900" spc="30" dirty="0">
                <a:solidFill>
                  <a:srgbClr val="D5D5D5"/>
                </a:solidFill>
                <a:latin typeface="Tahoma"/>
                <a:cs typeface="Tahoma"/>
              </a:rPr>
              <a:t>AI </a:t>
            </a:r>
            <a:r>
              <a:rPr sz="1900" spc="50" dirty="0">
                <a:solidFill>
                  <a:srgbClr val="D5D5D5"/>
                </a:solidFill>
                <a:latin typeface="Tahoma"/>
                <a:cs typeface="Tahoma"/>
              </a:rPr>
              <a:t>Released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900" spc="50" dirty="0">
                <a:solidFill>
                  <a:srgbClr val="2574EC"/>
                </a:solidFill>
                <a:latin typeface="Tahoma"/>
                <a:cs typeface="Tahoma"/>
              </a:rPr>
              <a:t>Stable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900" spc="70" dirty="0">
                <a:solidFill>
                  <a:srgbClr val="2574EC"/>
                </a:solidFill>
                <a:latin typeface="Tahoma"/>
                <a:cs typeface="Tahoma"/>
              </a:rPr>
              <a:t>Diffusion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12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0" dirty="0"/>
              <a:t> </a:t>
            </a:r>
            <a:r>
              <a:rPr dirty="0"/>
              <a:t>Diffusion:</a:t>
            </a:r>
            <a:r>
              <a:rPr spc="-105" dirty="0"/>
              <a:t> </a:t>
            </a:r>
            <a:r>
              <a:rPr spc="-20" dirty="0"/>
              <a:t>Shining</a:t>
            </a:r>
            <a:r>
              <a:rPr spc="-150" dirty="0"/>
              <a:t> </a:t>
            </a:r>
            <a:r>
              <a:rPr spc="-20" dirty="0"/>
              <a:t>Star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1647825"/>
            <a:ext cx="6095999" cy="42195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375536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832861"/>
            <a:ext cx="125732" cy="125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572" y="2188717"/>
            <a:ext cx="3997960" cy="30543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Released</a:t>
            </a:r>
            <a:r>
              <a:rPr sz="23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as:</a:t>
            </a:r>
            <a:endParaRPr sz="2300">
              <a:latin typeface="Tahoma"/>
              <a:cs typeface="Tahoma"/>
            </a:endParaRPr>
          </a:p>
          <a:p>
            <a:pPr marL="12700" marR="22860">
              <a:lnSpc>
                <a:spcPct val="111400"/>
              </a:lnSpc>
            </a:pPr>
            <a:r>
              <a:rPr sz="2300" spc="80" dirty="0">
                <a:solidFill>
                  <a:srgbClr val="2574EC"/>
                </a:solidFill>
                <a:latin typeface="Tahoma"/>
                <a:cs typeface="Tahoma"/>
              </a:rPr>
              <a:t>Open</a:t>
            </a:r>
            <a:r>
              <a:rPr sz="2300" spc="-10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Source</a:t>
            </a:r>
            <a:r>
              <a:rPr sz="2300" spc="-10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75" dirty="0">
                <a:solidFill>
                  <a:srgbClr val="2574EC"/>
                </a:solidFill>
                <a:latin typeface="Tahoma"/>
                <a:cs typeface="Tahoma"/>
              </a:rPr>
              <a:t>Code</a:t>
            </a:r>
            <a:r>
              <a:rPr sz="2300" spc="-10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and</a:t>
            </a:r>
            <a:r>
              <a:rPr sz="2300" spc="-11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100" dirty="0">
                <a:solidFill>
                  <a:srgbClr val="2574EC"/>
                </a:solidFill>
                <a:latin typeface="Tahoma"/>
                <a:cs typeface="Tahoma"/>
              </a:rPr>
              <a:t>Model </a:t>
            </a:r>
            <a:r>
              <a:rPr sz="2300" spc="75" dirty="0">
                <a:solidFill>
                  <a:srgbClr val="2574EC"/>
                </a:solidFill>
                <a:latin typeface="Tahoma"/>
                <a:cs typeface="Tahoma"/>
              </a:rPr>
              <a:t>Weights</a:t>
            </a:r>
            <a:endParaRPr sz="2300">
              <a:latin typeface="Tahoma"/>
              <a:cs typeface="Tahoma"/>
            </a:endParaRPr>
          </a:p>
          <a:p>
            <a:pPr marL="12700" marR="5080">
              <a:lnSpc>
                <a:spcPct val="111400"/>
              </a:lnSpc>
              <a:spcBef>
                <a:spcPts val="2325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Took</a:t>
            </a:r>
            <a:r>
              <a:rPr sz="23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3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Developers Community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Storm</a:t>
            </a:r>
            <a:r>
              <a:rPr sz="23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3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fast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growing</a:t>
            </a:r>
            <a:r>
              <a:rPr sz="2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Open</a:t>
            </a:r>
            <a:r>
              <a:rPr sz="2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Source</a:t>
            </a:r>
            <a:r>
              <a:rPr sz="2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project. </a:t>
            </a:r>
            <a:r>
              <a:rPr sz="2300" spc="155" dirty="0">
                <a:solidFill>
                  <a:srgbClr val="FFFFFF"/>
                </a:solidFill>
                <a:latin typeface="Tahoma"/>
                <a:cs typeface="Tahoma"/>
              </a:rPr>
              <a:t>30K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Stars</a:t>
            </a:r>
            <a:r>
              <a:rPr sz="23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Github!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13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0" dirty="0"/>
              <a:t> </a:t>
            </a:r>
            <a:r>
              <a:rPr dirty="0"/>
              <a:t>Diffusion:</a:t>
            </a:r>
            <a:r>
              <a:rPr spc="-105" dirty="0"/>
              <a:t> </a:t>
            </a:r>
            <a:r>
              <a:rPr spc="-20" dirty="0"/>
              <a:t>Shining</a:t>
            </a:r>
            <a:r>
              <a:rPr spc="-150" dirty="0"/>
              <a:t> </a:t>
            </a:r>
            <a:r>
              <a:rPr spc="-20" dirty="0"/>
              <a:t>Star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1647825"/>
            <a:ext cx="6095999" cy="42195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156586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832861"/>
            <a:ext cx="125732" cy="125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572" y="3010535"/>
            <a:ext cx="4194175" cy="1451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Simplistic</a:t>
            </a:r>
            <a:r>
              <a:rPr sz="23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Beautiful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endParaRPr sz="2300">
              <a:latin typeface="Tahoma"/>
              <a:cs typeface="Tahoma"/>
            </a:endParaRPr>
          </a:p>
          <a:p>
            <a:pPr marL="12700" marR="5080">
              <a:lnSpc>
                <a:spcPct val="111400"/>
              </a:lnSpc>
              <a:spcBef>
                <a:spcPts val="2325"/>
              </a:spcBef>
            </a:pP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approach:</a:t>
            </a:r>
            <a:r>
              <a:rPr sz="2300" spc="4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main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focus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excitement.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14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0" dirty="0"/>
              <a:t> </a:t>
            </a:r>
            <a:r>
              <a:rPr dirty="0"/>
              <a:t>Diffusion:</a:t>
            </a:r>
            <a:r>
              <a:rPr spc="-105" dirty="0"/>
              <a:t> </a:t>
            </a:r>
            <a:r>
              <a:rPr spc="-20" dirty="0"/>
              <a:t>Shining</a:t>
            </a:r>
            <a:r>
              <a:rPr spc="-150" dirty="0"/>
              <a:t> </a:t>
            </a:r>
            <a:r>
              <a:rPr spc="-20" dirty="0"/>
              <a:t>Star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1647825"/>
            <a:ext cx="6095999" cy="42195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299461"/>
            <a:ext cx="125732" cy="1257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3572" y="3112642"/>
            <a:ext cx="385826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135" dirty="0">
                <a:solidFill>
                  <a:srgbClr val="4285F4"/>
                </a:solidFill>
                <a:latin typeface="Tahoma"/>
                <a:cs typeface="Tahoma"/>
              </a:rPr>
              <a:t>Most</a:t>
            </a:r>
            <a:r>
              <a:rPr sz="2300" spc="4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285F4"/>
                </a:solidFill>
                <a:latin typeface="Tahoma"/>
                <a:cs typeface="Tahoma"/>
              </a:rPr>
              <a:t>Important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3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Commodity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Consumer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Tahoma"/>
                <a:cs typeface="Tahoma"/>
              </a:rPr>
              <a:t>Hardware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was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enough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finetune.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15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3541077"/>
            <a:ext cx="1852930" cy="67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800"/>
              </a:lnSpc>
              <a:spcBef>
                <a:spcPts val="95"/>
              </a:spcBef>
            </a:pPr>
            <a:r>
              <a:rPr sz="1900" spc="60" dirty="0">
                <a:solidFill>
                  <a:srgbClr val="2574EC"/>
                </a:solidFill>
                <a:latin typeface="Tahoma"/>
                <a:cs typeface="Tahoma"/>
              </a:rPr>
              <a:t>Latent</a:t>
            </a:r>
            <a:r>
              <a:rPr sz="1900" spc="-10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2574EC"/>
                </a:solidFill>
                <a:latin typeface="Tahoma"/>
                <a:cs typeface="Tahoma"/>
              </a:rPr>
              <a:t>Diffusion </a:t>
            </a:r>
            <a:r>
              <a:rPr sz="1900" spc="100" dirty="0">
                <a:solidFill>
                  <a:srgbClr val="2574EC"/>
                </a:solidFill>
                <a:latin typeface="Tahoma"/>
                <a:cs typeface="Tahoma"/>
              </a:rPr>
              <a:t>Models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550" y="2568575"/>
            <a:ext cx="1660525" cy="8826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80"/>
              </a:spcBef>
            </a:pPr>
            <a:r>
              <a:rPr spc="-10" dirty="0"/>
              <a:t>Stable </a:t>
            </a:r>
            <a:r>
              <a:rPr spc="-20" dirty="0"/>
              <a:t>Diffusion: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105275" y="1733550"/>
            <a:ext cx="2381250" cy="2381250"/>
            <a:chOff x="4105275" y="1733550"/>
            <a:chExt cx="2381250" cy="23812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5275" y="1735138"/>
              <a:ext cx="2379762" cy="23749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4800" y="1743075"/>
              <a:ext cx="2362200" cy="2362200"/>
            </a:xfrm>
            <a:custGeom>
              <a:avLst/>
              <a:gdLst/>
              <a:ahLst/>
              <a:cxnLst/>
              <a:rect l="l" t="t" r="r" b="b"/>
              <a:pathLst>
                <a:path w="2362200" h="2362200">
                  <a:moveTo>
                    <a:pt x="2362200" y="1181100"/>
                  </a:moveTo>
                  <a:lnTo>
                    <a:pt x="2361400" y="1224567"/>
                  </a:lnTo>
                  <a:lnTo>
                    <a:pt x="2359000" y="1267987"/>
                  </a:lnTo>
                  <a:lnTo>
                    <a:pt x="2355004" y="1311285"/>
                  </a:lnTo>
                  <a:lnTo>
                    <a:pt x="2349417" y="1354407"/>
                  </a:lnTo>
                  <a:lnTo>
                    <a:pt x="2342243" y="1397287"/>
                  </a:lnTo>
                  <a:lnTo>
                    <a:pt x="2333499" y="1439882"/>
                  </a:lnTo>
                  <a:lnTo>
                    <a:pt x="2323197" y="1482123"/>
                  </a:lnTo>
                  <a:lnTo>
                    <a:pt x="2311346" y="1523952"/>
                  </a:lnTo>
                  <a:lnTo>
                    <a:pt x="2297954" y="1565322"/>
                  </a:lnTo>
                  <a:lnTo>
                    <a:pt x="2283059" y="1606172"/>
                  </a:lnTo>
                  <a:lnTo>
                    <a:pt x="2266662" y="1646447"/>
                  </a:lnTo>
                  <a:lnTo>
                    <a:pt x="2248804" y="1686086"/>
                  </a:lnTo>
                  <a:lnTo>
                    <a:pt x="2229491" y="1725038"/>
                  </a:lnTo>
                  <a:lnTo>
                    <a:pt x="2208761" y="1763262"/>
                  </a:lnTo>
                  <a:lnTo>
                    <a:pt x="2186633" y="1800692"/>
                  </a:lnTo>
                  <a:lnTo>
                    <a:pt x="2163146" y="1837286"/>
                  </a:lnTo>
                  <a:lnTo>
                    <a:pt x="2138334" y="1872987"/>
                  </a:lnTo>
                  <a:lnTo>
                    <a:pt x="2112217" y="1907751"/>
                  </a:lnTo>
                  <a:lnTo>
                    <a:pt x="2084837" y="1941529"/>
                  </a:lnTo>
                  <a:lnTo>
                    <a:pt x="2056237" y="1974275"/>
                  </a:lnTo>
                  <a:lnTo>
                    <a:pt x="2026448" y="2005949"/>
                  </a:lnTo>
                  <a:lnTo>
                    <a:pt x="1995514" y="2036506"/>
                  </a:lnTo>
                  <a:lnTo>
                    <a:pt x="1963477" y="2065907"/>
                  </a:lnTo>
                  <a:lnTo>
                    <a:pt x="1930384" y="2094099"/>
                  </a:lnTo>
                  <a:lnTo>
                    <a:pt x="1896272" y="2121064"/>
                  </a:lnTo>
                  <a:lnTo>
                    <a:pt x="1861188" y="2146751"/>
                  </a:lnTo>
                  <a:lnTo>
                    <a:pt x="1825181" y="2171128"/>
                  </a:lnTo>
                  <a:lnTo>
                    <a:pt x="1788309" y="2194159"/>
                  </a:lnTo>
                  <a:lnTo>
                    <a:pt x="1750607" y="2215826"/>
                  </a:lnTo>
                  <a:lnTo>
                    <a:pt x="1712133" y="2236087"/>
                  </a:lnTo>
                  <a:lnTo>
                    <a:pt x="1672943" y="2254918"/>
                  </a:lnTo>
                  <a:lnTo>
                    <a:pt x="1633089" y="2272293"/>
                  </a:lnTo>
                  <a:lnTo>
                    <a:pt x="1592616" y="2288190"/>
                  </a:lnTo>
                  <a:lnTo>
                    <a:pt x="1551589" y="2302588"/>
                  </a:lnTo>
                  <a:lnTo>
                    <a:pt x="1510055" y="2315467"/>
                  </a:lnTo>
                  <a:lnTo>
                    <a:pt x="1468078" y="2326805"/>
                  </a:lnTo>
                  <a:lnTo>
                    <a:pt x="1425717" y="2336587"/>
                  </a:lnTo>
                  <a:lnTo>
                    <a:pt x="1383024" y="2344809"/>
                  </a:lnTo>
                  <a:lnTo>
                    <a:pt x="1340053" y="2351457"/>
                  </a:lnTo>
                  <a:lnTo>
                    <a:pt x="1296866" y="2356513"/>
                  </a:lnTo>
                  <a:lnTo>
                    <a:pt x="1253524" y="2359978"/>
                  </a:lnTo>
                  <a:lnTo>
                    <a:pt x="1210082" y="2361844"/>
                  </a:lnTo>
                  <a:lnTo>
                    <a:pt x="1181100" y="2362200"/>
                  </a:lnTo>
                  <a:lnTo>
                    <a:pt x="1166607" y="2362110"/>
                  </a:lnTo>
                  <a:lnTo>
                    <a:pt x="1123149" y="2360780"/>
                  </a:lnTo>
                  <a:lnTo>
                    <a:pt x="1079765" y="2357846"/>
                  </a:lnTo>
                  <a:lnTo>
                    <a:pt x="1036520" y="2353319"/>
                  </a:lnTo>
                  <a:lnTo>
                    <a:pt x="993469" y="2347201"/>
                  </a:lnTo>
                  <a:lnTo>
                    <a:pt x="950680" y="2339501"/>
                  </a:lnTo>
                  <a:lnTo>
                    <a:pt x="908195" y="2330239"/>
                  </a:lnTo>
                  <a:lnTo>
                    <a:pt x="866086" y="2319418"/>
                  </a:lnTo>
                  <a:lnTo>
                    <a:pt x="824401" y="2307052"/>
                  </a:lnTo>
                  <a:lnTo>
                    <a:pt x="783202" y="2293153"/>
                  </a:lnTo>
                  <a:lnTo>
                    <a:pt x="742536" y="2277760"/>
                  </a:lnTo>
                  <a:lnTo>
                    <a:pt x="702468" y="2260870"/>
                  </a:lnTo>
                  <a:lnTo>
                    <a:pt x="663049" y="2242525"/>
                  </a:lnTo>
                  <a:lnTo>
                    <a:pt x="624335" y="2222734"/>
                  </a:lnTo>
                  <a:lnTo>
                    <a:pt x="586371" y="2201539"/>
                  </a:lnTo>
                  <a:lnTo>
                    <a:pt x="549216" y="2178956"/>
                  </a:lnTo>
                  <a:lnTo>
                    <a:pt x="512911" y="2155022"/>
                  </a:lnTo>
                  <a:lnTo>
                    <a:pt x="477516" y="2129770"/>
                  </a:lnTo>
                  <a:lnTo>
                    <a:pt x="443078" y="2103229"/>
                  </a:lnTo>
                  <a:lnTo>
                    <a:pt x="409634" y="2075440"/>
                  </a:lnTo>
                  <a:lnTo>
                    <a:pt x="377242" y="2046436"/>
                  </a:lnTo>
                  <a:lnTo>
                    <a:pt x="345938" y="2016261"/>
                  </a:lnTo>
                  <a:lnTo>
                    <a:pt x="315763" y="1984957"/>
                  </a:lnTo>
                  <a:lnTo>
                    <a:pt x="286759" y="1952561"/>
                  </a:lnTo>
                  <a:lnTo>
                    <a:pt x="258970" y="1919121"/>
                  </a:lnTo>
                  <a:lnTo>
                    <a:pt x="232429" y="1884683"/>
                  </a:lnTo>
                  <a:lnTo>
                    <a:pt x="207177" y="1849288"/>
                  </a:lnTo>
                  <a:lnTo>
                    <a:pt x="183243" y="1812983"/>
                  </a:lnTo>
                  <a:lnTo>
                    <a:pt x="160660" y="1775828"/>
                  </a:lnTo>
                  <a:lnTo>
                    <a:pt x="139465" y="1737864"/>
                  </a:lnTo>
                  <a:lnTo>
                    <a:pt x="119674" y="1699149"/>
                  </a:lnTo>
                  <a:lnTo>
                    <a:pt x="101325" y="1659731"/>
                  </a:lnTo>
                  <a:lnTo>
                    <a:pt x="84439" y="1619663"/>
                  </a:lnTo>
                  <a:lnTo>
                    <a:pt x="69037" y="1578997"/>
                  </a:lnTo>
                  <a:lnTo>
                    <a:pt x="55147" y="1537798"/>
                  </a:lnTo>
                  <a:lnTo>
                    <a:pt x="42781" y="1496113"/>
                  </a:lnTo>
                  <a:lnTo>
                    <a:pt x="31959" y="1454004"/>
                  </a:lnTo>
                  <a:lnTo>
                    <a:pt x="22698" y="1411519"/>
                  </a:lnTo>
                  <a:lnTo>
                    <a:pt x="14998" y="1368730"/>
                  </a:lnTo>
                  <a:lnTo>
                    <a:pt x="8880" y="1325679"/>
                  </a:lnTo>
                  <a:lnTo>
                    <a:pt x="4353" y="1282434"/>
                  </a:lnTo>
                  <a:lnTo>
                    <a:pt x="1419" y="1239050"/>
                  </a:lnTo>
                  <a:lnTo>
                    <a:pt x="89" y="1195592"/>
                  </a:lnTo>
                  <a:lnTo>
                    <a:pt x="0" y="1181100"/>
                  </a:lnTo>
                  <a:lnTo>
                    <a:pt x="89" y="1166605"/>
                  </a:lnTo>
                  <a:lnTo>
                    <a:pt x="1419" y="1123149"/>
                  </a:lnTo>
                  <a:lnTo>
                    <a:pt x="4353" y="1079765"/>
                  </a:lnTo>
                  <a:lnTo>
                    <a:pt x="8880" y="1036520"/>
                  </a:lnTo>
                  <a:lnTo>
                    <a:pt x="14998" y="993469"/>
                  </a:lnTo>
                  <a:lnTo>
                    <a:pt x="22698" y="950680"/>
                  </a:lnTo>
                  <a:lnTo>
                    <a:pt x="31959" y="908195"/>
                  </a:lnTo>
                  <a:lnTo>
                    <a:pt x="42781" y="866086"/>
                  </a:lnTo>
                  <a:lnTo>
                    <a:pt x="55147" y="824401"/>
                  </a:lnTo>
                  <a:lnTo>
                    <a:pt x="69037" y="783202"/>
                  </a:lnTo>
                  <a:lnTo>
                    <a:pt x="84439" y="742536"/>
                  </a:lnTo>
                  <a:lnTo>
                    <a:pt x="101325" y="702468"/>
                  </a:lnTo>
                  <a:lnTo>
                    <a:pt x="119674" y="663050"/>
                  </a:lnTo>
                  <a:lnTo>
                    <a:pt x="139465" y="624335"/>
                  </a:lnTo>
                  <a:lnTo>
                    <a:pt x="160660" y="586371"/>
                  </a:lnTo>
                  <a:lnTo>
                    <a:pt x="183243" y="549216"/>
                  </a:lnTo>
                  <a:lnTo>
                    <a:pt x="207177" y="512911"/>
                  </a:lnTo>
                  <a:lnTo>
                    <a:pt x="232429" y="477516"/>
                  </a:lnTo>
                  <a:lnTo>
                    <a:pt x="258970" y="443078"/>
                  </a:lnTo>
                  <a:lnTo>
                    <a:pt x="286759" y="409638"/>
                  </a:lnTo>
                  <a:lnTo>
                    <a:pt x="315763" y="377242"/>
                  </a:lnTo>
                  <a:lnTo>
                    <a:pt x="345938" y="345938"/>
                  </a:lnTo>
                  <a:lnTo>
                    <a:pt x="377242" y="315763"/>
                  </a:lnTo>
                  <a:lnTo>
                    <a:pt x="409634" y="286759"/>
                  </a:lnTo>
                  <a:lnTo>
                    <a:pt x="443078" y="258970"/>
                  </a:lnTo>
                  <a:lnTo>
                    <a:pt x="477516" y="232429"/>
                  </a:lnTo>
                  <a:lnTo>
                    <a:pt x="512911" y="207177"/>
                  </a:lnTo>
                  <a:lnTo>
                    <a:pt x="549216" y="183243"/>
                  </a:lnTo>
                  <a:lnTo>
                    <a:pt x="586371" y="160660"/>
                  </a:lnTo>
                  <a:lnTo>
                    <a:pt x="624335" y="139465"/>
                  </a:lnTo>
                  <a:lnTo>
                    <a:pt x="663049" y="119674"/>
                  </a:lnTo>
                  <a:lnTo>
                    <a:pt x="702468" y="101329"/>
                  </a:lnTo>
                  <a:lnTo>
                    <a:pt x="742536" y="84439"/>
                  </a:lnTo>
                  <a:lnTo>
                    <a:pt x="783202" y="69046"/>
                  </a:lnTo>
                  <a:lnTo>
                    <a:pt x="824401" y="55147"/>
                  </a:lnTo>
                  <a:lnTo>
                    <a:pt x="866086" y="42781"/>
                  </a:lnTo>
                  <a:lnTo>
                    <a:pt x="908195" y="31960"/>
                  </a:lnTo>
                  <a:lnTo>
                    <a:pt x="950680" y="22698"/>
                  </a:lnTo>
                  <a:lnTo>
                    <a:pt x="993469" y="14998"/>
                  </a:lnTo>
                  <a:lnTo>
                    <a:pt x="1036520" y="8880"/>
                  </a:lnTo>
                  <a:lnTo>
                    <a:pt x="1079765" y="4353"/>
                  </a:lnTo>
                  <a:lnTo>
                    <a:pt x="1123149" y="1419"/>
                  </a:lnTo>
                  <a:lnTo>
                    <a:pt x="1166607" y="89"/>
                  </a:lnTo>
                  <a:lnTo>
                    <a:pt x="1181100" y="0"/>
                  </a:lnTo>
                  <a:lnTo>
                    <a:pt x="1195592" y="89"/>
                  </a:lnTo>
                  <a:lnTo>
                    <a:pt x="1239050" y="1419"/>
                  </a:lnTo>
                  <a:lnTo>
                    <a:pt x="1282434" y="4353"/>
                  </a:lnTo>
                  <a:lnTo>
                    <a:pt x="1325679" y="8880"/>
                  </a:lnTo>
                  <a:lnTo>
                    <a:pt x="1368730" y="14998"/>
                  </a:lnTo>
                  <a:lnTo>
                    <a:pt x="1411519" y="22698"/>
                  </a:lnTo>
                  <a:lnTo>
                    <a:pt x="1453998" y="31960"/>
                  </a:lnTo>
                  <a:lnTo>
                    <a:pt x="1496111" y="42781"/>
                  </a:lnTo>
                  <a:lnTo>
                    <a:pt x="1537798" y="55147"/>
                  </a:lnTo>
                  <a:lnTo>
                    <a:pt x="1578997" y="69046"/>
                  </a:lnTo>
                  <a:lnTo>
                    <a:pt x="1619663" y="84439"/>
                  </a:lnTo>
                  <a:lnTo>
                    <a:pt x="1659731" y="101325"/>
                  </a:lnTo>
                  <a:lnTo>
                    <a:pt x="1699149" y="119674"/>
                  </a:lnTo>
                  <a:lnTo>
                    <a:pt x="1737864" y="139465"/>
                  </a:lnTo>
                  <a:lnTo>
                    <a:pt x="1775828" y="160660"/>
                  </a:lnTo>
                  <a:lnTo>
                    <a:pt x="1812983" y="183243"/>
                  </a:lnTo>
                  <a:lnTo>
                    <a:pt x="1849288" y="207177"/>
                  </a:lnTo>
                  <a:lnTo>
                    <a:pt x="1884683" y="232429"/>
                  </a:lnTo>
                  <a:lnTo>
                    <a:pt x="1919121" y="258970"/>
                  </a:lnTo>
                  <a:lnTo>
                    <a:pt x="1952561" y="286759"/>
                  </a:lnTo>
                  <a:lnTo>
                    <a:pt x="1984957" y="315763"/>
                  </a:lnTo>
                  <a:lnTo>
                    <a:pt x="2016261" y="345938"/>
                  </a:lnTo>
                  <a:lnTo>
                    <a:pt x="2046436" y="377242"/>
                  </a:lnTo>
                  <a:lnTo>
                    <a:pt x="2075440" y="409638"/>
                  </a:lnTo>
                  <a:lnTo>
                    <a:pt x="2103229" y="443078"/>
                  </a:lnTo>
                  <a:lnTo>
                    <a:pt x="2129770" y="477516"/>
                  </a:lnTo>
                  <a:lnTo>
                    <a:pt x="2155022" y="512911"/>
                  </a:lnTo>
                  <a:lnTo>
                    <a:pt x="2178956" y="549216"/>
                  </a:lnTo>
                  <a:lnTo>
                    <a:pt x="2201539" y="586371"/>
                  </a:lnTo>
                  <a:lnTo>
                    <a:pt x="2222734" y="624335"/>
                  </a:lnTo>
                  <a:lnTo>
                    <a:pt x="2242525" y="663050"/>
                  </a:lnTo>
                  <a:lnTo>
                    <a:pt x="2260870" y="702468"/>
                  </a:lnTo>
                  <a:lnTo>
                    <a:pt x="2277760" y="742536"/>
                  </a:lnTo>
                  <a:lnTo>
                    <a:pt x="2293153" y="783202"/>
                  </a:lnTo>
                  <a:lnTo>
                    <a:pt x="2307048" y="824401"/>
                  </a:lnTo>
                  <a:lnTo>
                    <a:pt x="2319418" y="866086"/>
                  </a:lnTo>
                  <a:lnTo>
                    <a:pt x="2330239" y="908195"/>
                  </a:lnTo>
                  <a:lnTo>
                    <a:pt x="2339501" y="950680"/>
                  </a:lnTo>
                  <a:lnTo>
                    <a:pt x="2347201" y="993469"/>
                  </a:lnTo>
                  <a:lnTo>
                    <a:pt x="2353319" y="1036520"/>
                  </a:lnTo>
                  <a:lnTo>
                    <a:pt x="2357846" y="1079765"/>
                  </a:lnTo>
                  <a:lnTo>
                    <a:pt x="2360780" y="1123149"/>
                  </a:lnTo>
                  <a:lnTo>
                    <a:pt x="2362110" y="1166605"/>
                  </a:lnTo>
                  <a:lnTo>
                    <a:pt x="2362200" y="1181100"/>
                  </a:lnTo>
                  <a:close/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93045" y="4097299"/>
            <a:ext cx="2000885" cy="68199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z="1500" b="1" spc="-70" dirty="0">
                <a:solidFill>
                  <a:srgbClr val="FFFFFF"/>
                </a:solidFill>
                <a:latin typeface="Tahoma"/>
                <a:cs typeface="Tahoma"/>
              </a:rPr>
              <a:t>Prof.</a:t>
            </a:r>
            <a:r>
              <a:rPr sz="15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80" dirty="0">
                <a:solidFill>
                  <a:srgbClr val="FFFFFF"/>
                </a:solidFill>
                <a:latin typeface="Tahoma"/>
                <a:cs typeface="Tahoma"/>
              </a:rPr>
              <a:t>Dr.</a:t>
            </a:r>
            <a:r>
              <a:rPr sz="15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80" dirty="0">
                <a:solidFill>
                  <a:srgbClr val="FFFFFF"/>
                </a:solidFill>
                <a:latin typeface="Tahoma"/>
                <a:cs typeface="Tahoma"/>
              </a:rPr>
              <a:t>Bjorn</a:t>
            </a:r>
            <a:r>
              <a:rPr sz="1500" b="1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Ommer</a:t>
            </a:r>
            <a:endParaRPr sz="1500">
              <a:latin typeface="Tahoma"/>
              <a:cs typeface="Tahoma"/>
            </a:endParaRPr>
          </a:p>
          <a:p>
            <a:pPr marR="8255" algn="ctr">
              <a:lnSpc>
                <a:spcPct val="100000"/>
              </a:lnSpc>
              <a:spcBef>
                <a:spcPts val="850"/>
              </a:spcBef>
            </a:pPr>
            <a:r>
              <a:rPr sz="1250" dirty="0">
                <a:solidFill>
                  <a:srgbClr val="D5D5D5"/>
                </a:solidFill>
                <a:latin typeface="Tahoma"/>
                <a:cs typeface="Tahoma"/>
              </a:rPr>
              <a:t>Comp-</a:t>
            </a:r>
            <a:r>
              <a:rPr sz="1250" spc="60" dirty="0">
                <a:solidFill>
                  <a:srgbClr val="D5D5D5"/>
                </a:solidFill>
                <a:latin typeface="Tahoma"/>
                <a:cs typeface="Tahoma"/>
              </a:rPr>
              <a:t>Vis</a:t>
            </a:r>
            <a:r>
              <a:rPr sz="1250" spc="2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250" spc="-25" dirty="0">
                <a:solidFill>
                  <a:srgbClr val="D5D5D5"/>
                </a:solidFill>
                <a:latin typeface="Tahoma"/>
                <a:cs typeface="Tahoma"/>
              </a:rPr>
              <a:t>Lab</a:t>
            </a:r>
            <a:endParaRPr sz="12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72275" y="1733550"/>
            <a:ext cx="2381250" cy="2381250"/>
            <a:chOff x="6772275" y="1733550"/>
            <a:chExt cx="2381250" cy="23812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2275" y="1735138"/>
              <a:ext cx="2376488" cy="23749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81800" y="1743075"/>
              <a:ext cx="2362200" cy="2362200"/>
            </a:xfrm>
            <a:custGeom>
              <a:avLst/>
              <a:gdLst/>
              <a:ahLst/>
              <a:cxnLst/>
              <a:rect l="l" t="t" r="r" b="b"/>
              <a:pathLst>
                <a:path w="2362200" h="2362200">
                  <a:moveTo>
                    <a:pt x="2362200" y="1181100"/>
                  </a:moveTo>
                  <a:lnTo>
                    <a:pt x="2361400" y="1224567"/>
                  </a:lnTo>
                  <a:lnTo>
                    <a:pt x="2359000" y="1267987"/>
                  </a:lnTo>
                  <a:lnTo>
                    <a:pt x="2355004" y="1311285"/>
                  </a:lnTo>
                  <a:lnTo>
                    <a:pt x="2349417" y="1354407"/>
                  </a:lnTo>
                  <a:lnTo>
                    <a:pt x="2342243" y="1397287"/>
                  </a:lnTo>
                  <a:lnTo>
                    <a:pt x="2333499" y="1439882"/>
                  </a:lnTo>
                  <a:lnTo>
                    <a:pt x="2323197" y="1482123"/>
                  </a:lnTo>
                  <a:lnTo>
                    <a:pt x="2311336" y="1523952"/>
                  </a:lnTo>
                  <a:lnTo>
                    <a:pt x="2297954" y="1565322"/>
                  </a:lnTo>
                  <a:lnTo>
                    <a:pt x="2283055" y="1606172"/>
                  </a:lnTo>
                  <a:lnTo>
                    <a:pt x="2266662" y="1646447"/>
                  </a:lnTo>
                  <a:lnTo>
                    <a:pt x="2248804" y="1686086"/>
                  </a:lnTo>
                  <a:lnTo>
                    <a:pt x="2229491" y="1725038"/>
                  </a:lnTo>
                  <a:lnTo>
                    <a:pt x="2208761" y="1763262"/>
                  </a:lnTo>
                  <a:lnTo>
                    <a:pt x="2186633" y="1800692"/>
                  </a:lnTo>
                  <a:lnTo>
                    <a:pt x="2163146" y="1837286"/>
                  </a:lnTo>
                  <a:lnTo>
                    <a:pt x="2138334" y="1872987"/>
                  </a:lnTo>
                  <a:lnTo>
                    <a:pt x="2112217" y="1907751"/>
                  </a:lnTo>
                  <a:lnTo>
                    <a:pt x="2084837" y="1941529"/>
                  </a:lnTo>
                  <a:lnTo>
                    <a:pt x="2056237" y="1974275"/>
                  </a:lnTo>
                  <a:lnTo>
                    <a:pt x="2026448" y="2005949"/>
                  </a:lnTo>
                  <a:lnTo>
                    <a:pt x="1995514" y="2036506"/>
                  </a:lnTo>
                  <a:lnTo>
                    <a:pt x="1963477" y="2065907"/>
                  </a:lnTo>
                  <a:lnTo>
                    <a:pt x="1930384" y="2094099"/>
                  </a:lnTo>
                  <a:lnTo>
                    <a:pt x="1896272" y="2121064"/>
                  </a:lnTo>
                  <a:lnTo>
                    <a:pt x="1861188" y="2146751"/>
                  </a:lnTo>
                  <a:lnTo>
                    <a:pt x="1825181" y="2171128"/>
                  </a:lnTo>
                  <a:lnTo>
                    <a:pt x="1788309" y="2194159"/>
                  </a:lnTo>
                  <a:lnTo>
                    <a:pt x="1750607" y="2215826"/>
                  </a:lnTo>
                  <a:lnTo>
                    <a:pt x="1712133" y="2236087"/>
                  </a:lnTo>
                  <a:lnTo>
                    <a:pt x="1672943" y="2254918"/>
                  </a:lnTo>
                  <a:lnTo>
                    <a:pt x="1633089" y="2272293"/>
                  </a:lnTo>
                  <a:lnTo>
                    <a:pt x="1592616" y="2288190"/>
                  </a:lnTo>
                  <a:lnTo>
                    <a:pt x="1551589" y="2302588"/>
                  </a:lnTo>
                  <a:lnTo>
                    <a:pt x="1510055" y="2315467"/>
                  </a:lnTo>
                  <a:lnTo>
                    <a:pt x="1468078" y="2326805"/>
                  </a:lnTo>
                  <a:lnTo>
                    <a:pt x="1425721" y="2336587"/>
                  </a:lnTo>
                  <a:lnTo>
                    <a:pt x="1383024" y="2344809"/>
                  </a:lnTo>
                  <a:lnTo>
                    <a:pt x="1340053" y="2351457"/>
                  </a:lnTo>
                  <a:lnTo>
                    <a:pt x="1296866" y="2356513"/>
                  </a:lnTo>
                  <a:lnTo>
                    <a:pt x="1253524" y="2359978"/>
                  </a:lnTo>
                  <a:lnTo>
                    <a:pt x="1210082" y="2361844"/>
                  </a:lnTo>
                  <a:lnTo>
                    <a:pt x="1181100" y="2362200"/>
                  </a:lnTo>
                  <a:lnTo>
                    <a:pt x="1166607" y="2362110"/>
                  </a:lnTo>
                  <a:lnTo>
                    <a:pt x="1123149" y="2360780"/>
                  </a:lnTo>
                  <a:lnTo>
                    <a:pt x="1079765" y="2357846"/>
                  </a:lnTo>
                  <a:lnTo>
                    <a:pt x="1036520" y="2353319"/>
                  </a:lnTo>
                  <a:lnTo>
                    <a:pt x="993469" y="2347201"/>
                  </a:lnTo>
                  <a:lnTo>
                    <a:pt x="950680" y="2339501"/>
                  </a:lnTo>
                  <a:lnTo>
                    <a:pt x="908195" y="2330239"/>
                  </a:lnTo>
                  <a:lnTo>
                    <a:pt x="866086" y="2319418"/>
                  </a:lnTo>
                  <a:lnTo>
                    <a:pt x="824401" y="2307052"/>
                  </a:lnTo>
                  <a:lnTo>
                    <a:pt x="783202" y="2293153"/>
                  </a:lnTo>
                  <a:lnTo>
                    <a:pt x="742536" y="2277760"/>
                  </a:lnTo>
                  <a:lnTo>
                    <a:pt x="702468" y="2260870"/>
                  </a:lnTo>
                  <a:lnTo>
                    <a:pt x="663045" y="2242525"/>
                  </a:lnTo>
                  <a:lnTo>
                    <a:pt x="624335" y="2222734"/>
                  </a:lnTo>
                  <a:lnTo>
                    <a:pt x="586371" y="2201539"/>
                  </a:lnTo>
                  <a:lnTo>
                    <a:pt x="549216" y="2178956"/>
                  </a:lnTo>
                  <a:lnTo>
                    <a:pt x="512911" y="2155022"/>
                  </a:lnTo>
                  <a:lnTo>
                    <a:pt x="477516" y="2129770"/>
                  </a:lnTo>
                  <a:lnTo>
                    <a:pt x="443078" y="2103229"/>
                  </a:lnTo>
                  <a:lnTo>
                    <a:pt x="409634" y="2075440"/>
                  </a:lnTo>
                  <a:lnTo>
                    <a:pt x="377242" y="2046436"/>
                  </a:lnTo>
                  <a:lnTo>
                    <a:pt x="345938" y="2016261"/>
                  </a:lnTo>
                  <a:lnTo>
                    <a:pt x="315763" y="1984957"/>
                  </a:lnTo>
                  <a:lnTo>
                    <a:pt x="286759" y="1952561"/>
                  </a:lnTo>
                  <a:lnTo>
                    <a:pt x="258970" y="1919121"/>
                  </a:lnTo>
                  <a:lnTo>
                    <a:pt x="232429" y="1884683"/>
                  </a:lnTo>
                  <a:lnTo>
                    <a:pt x="207177" y="1849288"/>
                  </a:lnTo>
                  <a:lnTo>
                    <a:pt x="183241" y="1812983"/>
                  </a:lnTo>
                  <a:lnTo>
                    <a:pt x="160656" y="1775828"/>
                  </a:lnTo>
                  <a:lnTo>
                    <a:pt x="139465" y="1737864"/>
                  </a:lnTo>
                  <a:lnTo>
                    <a:pt x="119674" y="1699149"/>
                  </a:lnTo>
                  <a:lnTo>
                    <a:pt x="101325" y="1659731"/>
                  </a:lnTo>
                  <a:lnTo>
                    <a:pt x="84439" y="1619663"/>
                  </a:lnTo>
                  <a:lnTo>
                    <a:pt x="69037" y="1578997"/>
                  </a:lnTo>
                  <a:lnTo>
                    <a:pt x="55147" y="1537798"/>
                  </a:lnTo>
                  <a:lnTo>
                    <a:pt x="42781" y="1496113"/>
                  </a:lnTo>
                  <a:lnTo>
                    <a:pt x="31960" y="1454004"/>
                  </a:lnTo>
                  <a:lnTo>
                    <a:pt x="22698" y="1411519"/>
                  </a:lnTo>
                  <a:lnTo>
                    <a:pt x="14998" y="1368730"/>
                  </a:lnTo>
                  <a:lnTo>
                    <a:pt x="8880" y="1325679"/>
                  </a:lnTo>
                  <a:lnTo>
                    <a:pt x="4353" y="1282434"/>
                  </a:lnTo>
                  <a:lnTo>
                    <a:pt x="1419" y="1239050"/>
                  </a:lnTo>
                  <a:lnTo>
                    <a:pt x="89" y="1195592"/>
                  </a:lnTo>
                  <a:lnTo>
                    <a:pt x="0" y="1181100"/>
                  </a:lnTo>
                  <a:lnTo>
                    <a:pt x="89" y="1166605"/>
                  </a:lnTo>
                  <a:lnTo>
                    <a:pt x="1419" y="1123149"/>
                  </a:lnTo>
                  <a:lnTo>
                    <a:pt x="4353" y="1079765"/>
                  </a:lnTo>
                  <a:lnTo>
                    <a:pt x="8880" y="1036520"/>
                  </a:lnTo>
                  <a:lnTo>
                    <a:pt x="14998" y="993469"/>
                  </a:lnTo>
                  <a:lnTo>
                    <a:pt x="22698" y="950680"/>
                  </a:lnTo>
                  <a:lnTo>
                    <a:pt x="31960" y="908195"/>
                  </a:lnTo>
                  <a:lnTo>
                    <a:pt x="42781" y="866086"/>
                  </a:lnTo>
                  <a:lnTo>
                    <a:pt x="55147" y="824401"/>
                  </a:lnTo>
                  <a:lnTo>
                    <a:pt x="69037" y="783202"/>
                  </a:lnTo>
                  <a:lnTo>
                    <a:pt x="84439" y="742536"/>
                  </a:lnTo>
                  <a:lnTo>
                    <a:pt x="101325" y="702468"/>
                  </a:lnTo>
                  <a:lnTo>
                    <a:pt x="119674" y="663050"/>
                  </a:lnTo>
                  <a:lnTo>
                    <a:pt x="139465" y="624335"/>
                  </a:lnTo>
                  <a:lnTo>
                    <a:pt x="160660" y="586371"/>
                  </a:lnTo>
                  <a:lnTo>
                    <a:pt x="183243" y="549216"/>
                  </a:lnTo>
                  <a:lnTo>
                    <a:pt x="207177" y="512911"/>
                  </a:lnTo>
                  <a:lnTo>
                    <a:pt x="232429" y="477516"/>
                  </a:lnTo>
                  <a:lnTo>
                    <a:pt x="258970" y="443078"/>
                  </a:lnTo>
                  <a:lnTo>
                    <a:pt x="286759" y="409638"/>
                  </a:lnTo>
                  <a:lnTo>
                    <a:pt x="315763" y="377242"/>
                  </a:lnTo>
                  <a:lnTo>
                    <a:pt x="345938" y="345938"/>
                  </a:lnTo>
                  <a:lnTo>
                    <a:pt x="377242" y="315763"/>
                  </a:lnTo>
                  <a:lnTo>
                    <a:pt x="409634" y="286759"/>
                  </a:lnTo>
                  <a:lnTo>
                    <a:pt x="443078" y="258970"/>
                  </a:lnTo>
                  <a:lnTo>
                    <a:pt x="477516" y="232429"/>
                  </a:lnTo>
                  <a:lnTo>
                    <a:pt x="512911" y="207177"/>
                  </a:lnTo>
                  <a:lnTo>
                    <a:pt x="549216" y="183243"/>
                  </a:lnTo>
                  <a:lnTo>
                    <a:pt x="586371" y="160660"/>
                  </a:lnTo>
                  <a:lnTo>
                    <a:pt x="624335" y="139465"/>
                  </a:lnTo>
                  <a:lnTo>
                    <a:pt x="663045" y="119674"/>
                  </a:lnTo>
                  <a:lnTo>
                    <a:pt x="702468" y="101329"/>
                  </a:lnTo>
                  <a:lnTo>
                    <a:pt x="742536" y="84439"/>
                  </a:lnTo>
                  <a:lnTo>
                    <a:pt x="783202" y="69046"/>
                  </a:lnTo>
                  <a:lnTo>
                    <a:pt x="824401" y="55147"/>
                  </a:lnTo>
                  <a:lnTo>
                    <a:pt x="866086" y="42781"/>
                  </a:lnTo>
                  <a:lnTo>
                    <a:pt x="908195" y="31960"/>
                  </a:lnTo>
                  <a:lnTo>
                    <a:pt x="950680" y="22698"/>
                  </a:lnTo>
                  <a:lnTo>
                    <a:pt x="993469" y="14998"/>
                  </a:lnTo>
                  <a:lnTo>
                    <a:pt x="1036520" y="8880"/>
                  </a:lnTo>
                  <a:lnTo>
                    <a:pt x="1079765" y="4353"/>
                  </a:lnTo>
                  <a:lnTo>
                    <a:pt x="1123149" y="1419"/>
                  </a:lnTo>
                  <a:lnTo>
                    <a:pt x="1166607" y="89"/>
                  </a:lnTo>
                  <a:lnTo>
                    <a:pt x="1181100" y="0"/>
                  </a:lnTo>
                  <a:lnTo>
                    <a:pt x="1195592" y="89"/>
                  </a:lnTo>
                  <a:lnTo>
                    <a:pt x="1239050" y="1419"/>
                  </a:lnTo>
                  <a:lnTo>
                    <a:pt x="1282434" y="4353"/>
                  </a:lnTo>
                  <a:lnTo>
                    <a:pt x="1325679" y="8880"/>
                  </a:lnTo>
                  <a:lnTo>
                    <a:pt x="1368730" y="14998"/>
                  </a:lnTo>
                  <a:lnTo>
                    <a:pt x="1411519" y="22698"/>
                  </a:lnTo>
                  <a:lnTo>
                    <a:pt x="1454000" y="31960"/>
                  </a:lnTo>
                  <a:lnTo>
                    <a:pt x="1496111" y="42781"/>
                  </a:lnTo>
                  <a:lnTo>
                    <a:pt x="1537798" y="55147"/>
                  </a:lnTo>
                  <a:lnTo>
                    <a:pt x="1578997" y="69046"/>
                  </a:lnTo>
                  <a:lnTo>
                    <a:pt x="1619663" y="84439"/>
                  </a:lnTo>
                  <a:lnTo>
                    <a:pt x="1659731" y="101325"/>
                  </a:lnTo>
                  <a:lnTo>
                    <a:pt x="1699149" y="119674"/>
                  </a:lnTo>
                  <a:lnTo>
                    <a:pt x="1737864" y="139465"/>
                  </a:lnTo>
                  <a:lnTo>
                    <a:pt x="1775828" y="160660"/>
                  </a:lnTo>
                  <a:lnTo>
                    <a:pt x="1812983" y="183243"/>
                  </a:lnTo>
                  <a:lnTo>
                    <a:pt x="1849288" y="207177"/>
                  </a:lnTo>
                  <a:lnTo>
                    <a:pt x="1884683" y="232429"/>
                  </a:lnTo>
                  <a:lnTo>
                    <a:pt x="1919121" y="258970"/>
                  </a:lnTo>
                  <a:lnTo>
                    <a:pt x="1952561" y="286759"/>
                  </a:lnTo>
                  <a:lnTo>
                    <a:pt x="1984957" y="315763"/>
                  </a:lnTo>
                  <a:lnTo>
                    <a:pt x="2016261" y="345938"/>
                  </a:lnTo>
                  <a:lnTo>
                    <a:pt x="2046436" y="377242"/>
                  </a:lnTo>
                  <a:lnTo>
                    <a:pt x="2075440" y="409638"/>
                  </a:lnTo>
                  <a:lnTo>
                    <a:pt x="2103229" y="443078"/>
                  </a:lnTo>
                  <a:lnTo>
                    <a:pt x="2129770" y="477516"/>
                  </a:lnTo>
                  <a:lnTo>
                    <a:pt x="2155022" y="512911"/>
                  </a:lnTo>
                  <a:lnTo>
                    <a:pt x="2178956" y="549216"/>
                  </a:lnTo>
                  <a:lnTo>
                    <a:pt x="2201539" y="586371"/>
                  </a:lnTo>
                  <a:lnTo>
                    <a:pt x="2222734" y="624335"/>
                  </a:lnTo>
                  <a:lnTo>
                    <a:pt x="2242525" y="663050"/>
                  </a:lnTo>
                  <a:lnTo>
                    <a:pt x="2260870" y="702468"/>
                  </a:lnTo>
                  <a:lnTo>
                    <a:pt x="2277756" y="742536"/>
                  </a:lnTo>
                  <a:lnTo>
                    <a:pt x="2293153" y="783202"/>
                  </a:lnTo>
                  <a:lnTo>
                    <a:pt x="2307044" y="824401"/>
                  </a:lnTo>
                  <a:lnTo>
                    <a:pt x="2319417" y="866086"/>
                  </a:lnTo>
                  <a:lnTo>
                    <a:pt x="2330239" y="908195"/>
                  </a:lnTo>
                  <a:lnTo>
                    <a:pt x="2339501" y="950680"/>
                  </a:lnTo>
                  <a:lnTo>
                    <a:pt x="2347201" y="993469"/>
                  </a:lnTo>
                  <a:lnTo>
                    <a:pt x="2353319" y="1036520"/>
                  </a:lnTo>
                  <a:lnTo>
                    <a:pt x="2357846" y="1079765"/>
                  </a:lnTo>
                  <a:lnTo>
                    <a:pt x="2360780" y="1123149"/>
                  </a:lnTo>
                  <a:lnTo>
                    <a:pt x="2362110" y="1166605"/>
                  </a:lnTo>
                  <a:lnTo>
                    <a:pt x="2362200" y="1181100"/>
                  </a:lnTo>
                  <a:close/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386587" y="4097299"/>
            <a:ext cx="1141095" cy="68199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Patrick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Esser</a:t>
            </a:r>
            <a:endParaRPr sz="1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1250" spc="50" dirty="0">
                <a:solidFill>
                  <a:srgbClr val="D5D5D5"/>
                </a:solidFill>
                <a:latin typeface="Tahoma"/>
                <a:cs typeface="Tahoma"/>
              </a:rPr>
              <a:t>RunwayML</a:t>
            </a:r>
            <a:endParaRPr sz="125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429750" y="1733550"/>
            <a:ext cx="2381250" cy="2381250"/>
            <a:chOff x="9429750" y="1733550"/>
            <a:chExt cx="2381250" cy="23812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1386" y="1735138"/>
              <a:ext cx="2379613" cy="23749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39275" y="1743075"/>
              <a:ext cx="2362200" cy="2362200"/>
            </a:xfrm>
            <a:custGeom>
              <a:avLst/>
              <a:gdLst/>
              <a:ahLst/>
              <a:cxnLst/>
              <a:rect l="l" t="t" r="r" b="b"/>
              <a:pathLst>
                <a:path w="2362200" h="2362200">
                  <a:moveTo>
                    <a:pt x="2362200" y="1181100"/>
                  </a:moveTo>
                  <a:lnTo>
                    <a:pt x="2361400" y="1224567"/>
                  </a:lnTo>
                  <a:lnTo>
                    <a:pt x="2359000" y="1267987"/>
                  </a:lnTo>
                  <a:lnTo>
                    <a:pt x="2355002" y="1311285"/>
                  </a:lnTo>
                  <a:lnTo>
                    <a:pt x="2349417" y="1354407"/>
                  </a:lnTo>
                  <a:lnTo>
                    <a:pt x="2342243" y="1397287"/>
                  </a:lnTo>
                  <a:lnTo>
                    <a:pt x="2333499" y="1439882"/>
                  </a:lnTo>
                  <a:lnTo>
                    <a:pt x="2323197" y="1482123"/>
                  </a:lnTo>
                  <a:lnTo>
                    <a:pt x="2311346" y="1523952"/>
                  </a:lnTo>
                  <a:lnTo>
                    <a:pt x="2297954" y="1565322"/>
                  </a:lnTo>
                  <a:lnTo>
                    <a:pt x="2283059" y="1606172"/>
                  </a:lnTo>
                  <a:lnTo>
                    <a:pt x="2266662" y="1646447"/>
                  </a:lnTo>
                  <a:lnTo>
                    <a:pt x="2248795" y="1686086"/>
                  </a:lnTo>
                  <a:lnTo>
                    <a:pt x="2229491" y="1725038"/>
                  </a:lnTo>
                  <a:lnTo>
                    <a:pt x="2208754" y="1763262"/>
                  </a:lnTo>
                  <a:lnTo>
                    <a:pt x="2186632" y="1800692"/>
                  </a:lnTo>
                  <a:lnTo>
                    <a:pt x="2163146" y="1837286"/>
                  </a:lnTo>
                  <a:lnTo>
                    <a:pt x="2138334" y="1872987"/>
                  </a:lnTo>
                  <a:lnTo>
                    <a:pt x="2112217" y="1907751"/>
                  </a:lnTo>
                  <a:lnTo>
                    <a:pt x="2084837" y="1941529"/>
                  </a:lnTo>
                  <a:lnTo>
                    <a:pt x="2056237" y="1974275"/>
                  </a:lnTo>
                  <a:lnTo>
                    <a:pt x="2026448" y="2005949"/>
                  </a:lnTo>
                  <a:lnTo>
                    <a:pt x="1995514" y="2036506"/>
                  </a:lnTo>
                  <a:lnTo>
                    <a:pt x="1963479" y="2065907"/>
                  </a:lnTo>
                  <a:lnTo>
                    <a:pt x="1930384" y="2094099"/>
                  </a:lnTo>
                  <a:lnTo>
                    <a:pt x="1896272" y="2121064"/>
                  </a:lnTo>
                  <a:lnTo>
                    <a:pt x="1861188" y="2146751"/>
                  </a:lnTo>
                  <a:lnTo>
                    <a:pt x="1825181" y="2171128"/>
                  </a:lnTo>
                  <a:lnTo>
                    <a:pt x="1788309" y="2194159"/>
                  </a:lnTo>
                  <a:lnTo>
                    <a:pt x="1750607" y="2215826"/>
                  </a:lnTo>
                  <a:lnTo>
                    <a:pt x="1712133" y="2236087"/>
                  </a:lnTo>
                  <a:lnTo>
                    <a:pt x="1672943" y="2254918"/>
                  </a:lnTo>
                  <a:lnTo>
                    <a:pt x="1633089" y="2272293"/>
                  </a:lnTo>
                  <a:lnTo>
                    <a:pt x="1592616" y="2288190"/>
                  </a:lnTo>
                  <a:lnTo>
                    <a:pt x="1551585" y="2302588"/>
                  </a:lnTo>
                  <a:lnTo>
                    <a:pt x="1510055" y="2315467"/>
                  </a:lnTo>
                  <a:lnTo>
                    <a:pt x="1468088" y="2326805"/>
                  </a:lnTo>
                  <a:lnTo>
                    <a:pt x="1425721" y="2336587"/>
                  </a:lnTo>
                  <a:lnTo>
                    <a:pt x="1383022" y="2344809"/>
                  </a:lnTo>
                  <a:lnTo>
                    <a:pt x="1340049" y="2351457"/>
                  </a:lnTo>
                  <a:lnTo>
                    <a:pt x="1296866" y="2356513"/>
                  </a:lnTo>
                  <a:lnTo>
                    <a:pt x="1253523" y="2359978"/>
                  </a:lnTo>
                  <a:lnTo>
                    <a:pt x="1210082" y="2361844"/>
                  </a:lnTo>
                  <a:lnTo>
                    <a:pt x="1181100" y="2362200"/>
                  </a:lnTo>
                  <a:lnTo>
                    <a:pt x="1166607" y="2362110"/>
                  </a:lnTo>
                  <a:lnTo>
                    <a:pt x="1123149" y="2360780"/>
                  </a:lnTo>
                  <a:lnTo>
                    <a:pt x="1079765" y="2357846"/>
                  </a:lnTo>
                  <a:lnTo>
                    <a:pt x="1036520" y="2353319"/>
                  </a:lnTo>
                  <a:lnTo>
                    <a:pt x="993469" y="2347201"/>
                  </a:lnTo>
                  <a:lnTo>
                    <a:pt x="950680" y="2339501"/>
                  </a:lnTo>
                  <a:lnTo>
                    <a:pt x="908195" y="2330239"/>
                  </a:lnTo>
                  <a:lnTo>
                    <a:pt x="866086" y="2319418"/>
                  </a:lnTo>
                  <a:lnTo>
                    <a:pt x="824401" y="2307052"/>
                  </a:lnTo>
                  <a:lnTo>
                    <a:pt x="783193" y="2293153"/>
                  </a:lnTo>
                  <a:lnTo>
                    <a:pt x="742536" y="2277760"/>
                  </a:lnTo>
                  <a:lnTo>
                    <a:pt x="702468" y="2260870"/>
                  </a:lnTo>
                  <a:lnTo>
                    <a:pt x="663045" y="2242525"/>
                  </a:lnTo>
                  <a:lnTo>
                    <a:pt x="624335" y="2222734"/>
                  </a:lnTo>
                  <a:lnTo>
                    <a:pt x="586371" y="2201539"/>
                  </a:lnTo>
                  <a:lnTo>
                    <a:pt x="549212" y="2178956"/>
                  </a:lnTo>
                  <a:lnTo>
                    <a:pt x="512911" y="2155022"/>
                  </a:lnTo>
                  <a:lnTo>
                    <a:pt x="477516" y="2129770"/>
                  </a:lnTo>
                  <a:lnTo>
                    <a:pt x="443078" y="2103229"/>
                  </a:lnTo>
                  <a:lnTo>
                    <a:pt x="409634" y="2075440"/>
                  </a:lnTo>
                  <a:lnTo>
                    <a:pt x="377242" y="2046436"/>
                  </a:lnTo>
                  <a:lnTo>
                    <a:pt x="345938" y="2016261"/>
                  </a:lnTo>
                  <a:lnTo>
                    <a:pt x="315763" y="1984957"/>
                  </a:lnTo>
                  <a:lnTo>
                    <a:pt x="286759" y="1952561"/>
                  </a:lnTo>
                  <a:lnTo>
                    <a:pt x="258970" y="1919121"/>
                  </a:lnTo>
                  <a:lnTo>
                    <a:pt x="232429" y="1884683"/>
                  </a:lnTo>
                  <a:lnTo>
                    <a:pt x="207177" y="1849288"/>
                  </a:lnTo>
                  <a:lnTo>
                    <a:pt x="183241" y="1812983"/>
                  </a:lnTo>
                  <a:lnTo>
                    <a:pt x="160656" y="1775828"/>
                  </a:lnTo>
                  <a:lnTo>
                    <a:pt x="139465" y="1737864"/>
                  </a:lnTo>
                  <a:lnTo>
                    <a:pt x="119674" y="1699149"/>
                  </a:lnTo>
                  <a:lnTo>
                    <a:pt x="101325" y="1659731"/>
                  </a:lnTo>
                  <a:lnTo>
                    <a:pt x="84439" y="1619663"/>
                  </a:lnTo>
                  <a:lnTo>
                    <a:pt x="69037" y="1578997"/>
                  </a:lnTo>
                  <a:lnTo>
                    <a:pt x="55147" y="1537798"/>
                  </a:lnTo>
                  <a:lnTo>
                    <a:pt x="42781" y="1496113"/>
                  </a:lnTo>
                  <a:lnTo>
                    <a:pt x="31959" y="1454004"/>
                  </a:lnTo>
                  <a:lnTo>
                    <a:pt x="22698" y="1411519"/>
                  </a:lnTo>
                  <a:lnTo>
                    <a:pt x="14998" y="1368730"/>
                  </a:lnTo>
                  <a:lnTo>
                    <a:pt x="8880" y="1325679"/>
                  </a:lnTo>
                  <a:lnTo>
                    <a:pt x="4353" y="1282434"/>
                  </a:lnTo>
                  <a:lnTo>
                    <a:pt x="1419" y="1239050"/>
                  </a:lnTo>
                  <a:lnTo>
                    <a:pt x="89" y="1195592"/>
                  </a:lnTo>
                  <a:lnTo>
                    <a:pt x="0" y="1181100"/>
                  </a:lnTo>
                  <a:lnTo>
                    <a:pt x="89" y="1166605"/>
                  </a:lnTo>
                  <a:lnTo>
                    <a:pt x="1419" y="1123149"/>
                  </a:lnTo>
                  <a:lnTo>
                    <a:pt x="4353" y="1079765"/>
                  </a:lnTo>
                  <a:lnTo>
                    <a:pt x="8880" y="1036520"/>
                  </a:lnTo>
                  <a:lnTo>
                    <a:pt x="14998" y="993469"/>
                  </a:lnTo>
                  <a:lnTo>
                    <a:pt x="22698" y="950680"/>
                  </a:lnTo>
                  <a:lnTo>
                    <a:pt x="31959" y="908195"/>
                  </a:lnTo>
                  <a:lnTo>
                    <a:pt x="42781" y="866086"/>
                  </a:lnTo>
                  <a:lnTo>
                    <a:pt x="55147" y="824401"/>
                  </a:lnTo>
                  <a:lnTo>
                    <a:pt x="69037" y="783202"/>
                  </a:lnTo>
                  <a:lnTo>
                    <a:pt x="84439" y="742536"/>
                  </a:lnTo>
                  <a:lnTo>
                    <a:pt x="101325" y="702468"/>
                  </a:lnTo>
                  <a:lnTo>
                    <a:pt x="119674" y="663050"/>
                  </a:lnTo>
                  <a:lnTo>
                    <a:pt x="139465" y="624335"/>
                  </a:lnTo>
                  <a:lnTo>
                    <a:pt x="160660" y="586371"/>
                  </a:lnTo>
                  <a:lnTo>
                    <a:pt x="183243" y="549216"/>
                  </a:lnTo>
                  <a:lnTo>
                    <a:pt x="207177" y="512911"/>
                  </a:lnTo>
                  <a:lnTo>
                    <a:pt x="232429" y="477516"/>
                  </a:lnTo>
                  <a:lnTo>
                    <a:pt x="258970" y="443078"/>
                  </a:lnTo>
                  <a:lnTo>
                    <a:pt x="286759" y="409638"/>
                  </a:lnTo>
                  <a:lnTo>
                    <a:pt x="315763" y="377242"/>
                  </a:lnTo>
                  <a:lnTo>
                    <a:pt x="345938" y="345938"/>
                  </a:lnTo>
                  <a:lnTo>
                    <a:pt x="377242" y="315763"/>
                  </a:lnTo>
                  <a:lnTo>
                    <a:pt x="409634" y="286759"/>
                  </a:lnTo>
                  <a:lnTo>
                    <a:pt x="443078" y="258970"/>
                  </a:lnTo>
                  <a:lnTo>
                    <a:pt x="477516" y="232429"/>
                  </a:lnTo>
                  <a:lnTo>
                    <a:pt x="512911" y="207177"/>
                  </a:lnTo>
                  <a:lnTo>
                    <a:pt x="549212" y="183243"/>
                  </a:lnTo>
                  <a:lnTo>
                    <a:pt x="586371" y="160660"/>
                  </a:lnTo>
                  <a:lnTo>
                    <a:pt x="624335" y="139465"/>
                  </a:lnTo>
                  <a:lnTo>
                    <a:pt x="663045" y="119674"/>
                  </a:lnTo>
                  <a:lnTo>
                    <a:pt x="702468" y="101329"/>
                  </a:lnTo>
                  <a:lnTo>
                    <a:pt x="742536" y="84439"/>
                  </a:lnTo>
                  <a:lnTo>
                    <a:pt x="783193" y="69046"/>
                  </a:lnTo>
                  <a:lnTo>
                    <a:pt x="824401" y="55147"/>
                  </a:lnTo>
                  <a:lnTo>
                    <a:pt x="866086" y="42781"/>
                  </a:lnTo>
                  <a:lnTo>
                    <a:pt x="908195" y="31960"/>
                  </a:lnTo>
                  <a:lnTo>
                    <a:pt x="950680" y="22698"/>
                  </a:lnTo>
                  <a:lnTo>
                    <a:pt x="993469" y="14998"/>
                  </a:lnTo>
                  <a:lnTo>
                    <a:pt x="1036520" y="8880"/>
                  </a:lnTo>
                  <a:lnTo>
                    <a:pt x="1079765" y="4353"/>
                  </a:lnTo>
                  <a:lnTo>
                    <a:pt x="1123149" y="1419"/>
                  </a:lnTo>
                  <a:lnTo>
                    <a:pt x="1166607" y="89"/>
                  </a:lnTo>
                  <a:lnTo>
                    <a:pt x="1181100" y="0"/>
                  </a:lnTo>
                  <a:lnTo>
                    <a:pt x="1195592" y="89"/>
                  </a:lnTo>
                  <a:lnTo>
                    <a:pt x="1239050" y="1419"/>
                  </a:lnTo>
                  <a:lnTo>
                    <a:pt x="1282430" y="4353"/>
                  </a:lnTo>
                  <a:lnTo>
                    <a:pt x="1325678" y="8880"/>
                  </a:lnTo>
                  <a:lnTo>
                    <a:pt x="1368726" y="14998"/>
                  </a:lnTo>
                  <a:lnTo>
                    <a:pt x="1411519" y="22698"/>
                  </a:lnTo>
                  <a:lnTo>
                    <a:pt x="1454004" y="31960"/>
                  </a:lnTo>
                  <a:lnTo>
                    <a:pt x="1496113" y="42781"/>
                  </a:lnTo>
                  <a:lnTo>
                    <a:pt x="1537797" y="55147"/>
                  </a:lnTo>
                  <a:lnTo>
                    <a:pt x="1578997" y="69046"/>
                  </a:lnTo>
                  <a:lnTo>
                    <a:pt x="1619663" y="84439"/>
                  </a:lnTo>
                  <a:lnTo>
                    <a:pt x="1659731" y="101325"/>
                  </a:lnTo>
                  <a:lnTo>
                    <a:pt x="1699149" y="119674"/>
                  </a:lnTo>
                  <a:lnTo>
                    <a:pt x="1737864" y="139465"/>
                  </a:lnTo>
                  <a:lnTo>
                    <a:pt x="1775828" y="160660"/>
                  </a:lnTo>
                  <a:lnTo>
                    <a:pt x="1812983" y="183243"/>
                  </a:lnTo>
                  <a:lnTo>
                    <a:pt x="1849288" y="207177"/>
                  </a:lnTo>
                  <a:lnTo>
                    <a:pt x="1884683" y="232429"/>
                  </a:lnTo>
                  <a:lnTo>
                    <a:pt x="1919121" y="258970"/>
                  </a:lnTo>
                  <a:lnTo>
                    <a:pt x="1952565" y="286759"/>
                  </a:lnTo>
                  <a:lnTo>
                    <a:pt x="1984957" y="315763"/>
                  </a:lnTo>
                  <a:lnTo>
                    <a:pt x="2016261" y="345938"/>
                  </a:lnTo>
                  <a:lnTo>
                    <a:pt x="2046436" y="377242"/>
                  </a:lnTo>
                  <a:lnTo>
                    <a:pt x="2075440" y="409638"/>
                  </a:lnTo>
                  <a:lnTo>
                    <a:pt x="2103229" y="443078"/>
                  </a:lnTo>
                  <a:lnTo>
                    <a:pt x="2129770" y="477516"/>
                  </a:lnTo>
                  <a:lnTo>
                    <a:pt x="2155022" y="512911"/>
                  </a:lnTo>
                  <a:lnTo>
                    <a:pt x="2178953" y="549216"/>
                  </a:lnTo>
                  <a:lnTo>
                    <a:pt x="2201534" y="586371"/>
                  </a:lnTo>
                  <a:lnTo>
                    <a:pt x="2222734" y="624335"/>
                  </a:lnTo>
                  <a:lnTo>
                    <a:pt x="2242521" y="663050"/>
                  </a:lnTo>
                  <a:lnTo>
                    <a:pt x="2260869" y="702468"/>
                  </a:lnTo>
                  <a:lnTo>
                    <a:pt x="2277760" y="742536"/>
                  </a:lnTo>
                  <a:lnTo>
                    <a:pt x="2293153" y="783202"/>
                  </a:lnTo>
                  <a:lnTo>
                    <a:pt x="2307048" y="824401"/>
                  </a:lnTo>
                  <a:lnTo>
                    <a:pt x="2319418" y="866086"/>
                  </a:lnTo>
                  <a:lnTo>
                    <a:pt x="2330239" y="908195"/>
                  </a:lnTo>
                  <a:lnTo>
                    <a:pt x="2339501" y="950680"/>
                  </a:lnTo>
                  <a:lnTo>
                    <a:pt x="2347201" y="993469"/>
                  </a:lnTo>
                  <a:lnTo>
                    <a:pt x="2353315" y="1036520"/>
                  </a:lnTo>
                  <a:lnTo>
                    <a:pt x="2357846" y="1079765"/>
                  </a:lnTo>
                  <a:lnTo>
                    <a:pt x="2360780" y="1123149"/>
                  </a:lnTo>
                  <a:lnTo>
                    <a:pt x="2362110" y="1166605"/>
                  </a:lnTo>
                  <a:lnTo>
                    <a:pt x="2362200" y="1181100"/>
                  </a:lnTo>
                  <a:close/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936162" y="4097299"/>
            <a:ext cx="1370965" cy="68199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Robin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Rombach</a:t>
            </a:r>
            <a:endParaRPr sz="1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1250" spc="-10" dirty="0">
                <a:solidFill>
                  <a:srgbClr val="D5D5D5"/>
                </a:solidFill>
                <a:latin typeface="Tahoma"/>
                <a:cs typeface="Tahoma"/>
              </a:rPr>
              <a:t>StabilityAI</a:t>
            </a:r>
            <a:endParaRPr sz="125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16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956468"/>
            <a:ext cx="594804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Companies</a:t>
            </a:r>
            <a:r>
              <a:rPr sz="1600" spc="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that</a:t>
            </a:r>
            <a:r>
              <a:rPr sz="1600" spc="6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supported</a:t>
            </a:r>
            <a:r>
              <a:rPr sz="1600" spc="7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early</a:t>
            </a:r>
            <a:r>
              <a:rPr sz="1600" spc="7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development</a:t>
            </a:r>
            <a:r>
              <a:rPr sz="1600" spc="6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of</a:t>
            </a:r>
            <a:r>
              <a:rPr sz="1600" spc="4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Stable</a:t>
            </a:r>
            <a:r>
              <a:rPr sz="1600" spc="4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Diffusion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50" dirty="0"/>
              <a:t> </a:t>
            </a:r>
            <a:r>
              <a:rPr dirty="0"/>
              <a:t>Diffusion:</a:t>
            </a:r>
            <a:r>
              <a:rPr spc="-114" dirty="0"/>
              <a:t> </a:t>
            </a:r>
            <a:r>
              <a:rPr spc="-10" dirty="0"/>
              <a:t>Prominent</a:t>
            </a:r>
            <a:r>
              <a:rPr spc="-140" dirty="0"/>
              <a:t> </a:t>
            </a:r>
            <a:r>
              <a:rPr spc="-10" dirty="0"/>
              <a:t>Companies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050" y="1971675"/>
            <a:ext cx="3400425" cy="34004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253289" y="1971675"/>
            <a:ext cx="3405504" cy="3400425"/>
            <a:chOff x="7253289" y="1971675"/>
            <a:chExt cx="3405504" cy="34004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3289" y="1976438"/>
              <a:ext cx="3400424" cy="3390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67575" y="1981200"/>
              <a:ext cx="3381375" cy="3381375"/>
            </a:xfrm>
            <a:custGeom>
              <a:avLst/>
              <a:gdLst/>
              <a:ahLst/>
              <a:cxnLst/>
              <a:rect l="l" t="t" r="r" b="b"/>
              <a:pathLst>
                <a:path w="3381375" h="3381375">
                  <a:moveTo>
                    <a:pt x="3381375" y="1690687"/>
                  </a:moveTo>
                  <a:lnTo>
                    <a:pt x="3380866" y="1732179"/>
                  </a:lnTo>
                  <a:lnTo>
                    <a:pt x="3379336" y="1773650"/>
                  </a:lnTo>
                  <a:lnTo>
                    <a:pt x="3376794" y="1815062"/>
                  </a:lnTo>
                  <a:lnTo>
                    <a:pt x="3373231" y="1856403"/>
                  </a:lnTo>
                  <a:lnTo>
                    <a:pt x="3368657" y="1897645"/>
                  </a:lnTo>
                  <a:lnTo>
                    <a:pt x="3363077" y="1938766"/>
                  </a:lnTo>
                  <a:lnTo>
                    <a:pt x="3356484" y="1979728"/>
                  </a:lnTo>
                  <a:lnTo>
                    <a:pt x="3348885" y="2020519"/>
                  </a:lnTo>
                  <a:lnTo>
                    <a:pt x="3340293" y="2061119"/>
                  </a:lnTo>
                  <a:lnTo>
                    <a:pt x="3330702" y="2101491"/>
                  </a:lnTo>
                  <a:lnTo>
                    <a:pt x="3320131" y="2141616"/>
                  </a:lnTo>
                  <a:lnTo>
                    <a:pt x="3308575" y="2181463"/>
                  </a:lnTo>
                  <a:lnTo>
                    <a:pt x="3296045" y="2221024"/>
                  </a:lnTo>
                  <a:lnTo>
                    <a:pt x="3282543" y="2260263"/>
                  </a:lnTo>
                  <a:lnTo>
                    <a:pt x="3268084" y="2299155"/>
                  </a:lnTo>
                  <a:lnTo>
                    <a:pt x="3252682" y="2337682"/>
                  </a:lnTo>
                  <a:lnTo>
                    <a:pt x="3236330" y="2375823"/>
                  </a:lnTo>
                  <a:lnTo>
                    <a:pt x="3219049" y="2413549"/>
                  </a:lnTo>
                  <a:lnTo>
                    <a:pt x="3200848" y="2450839"/>
                  </a:lnTo>
                  <a:lnTo>
                    <a:pt x="3181740" y="2487672"/>
                  </a:lnTo>
                  <a:lnTo>
                    <a:pt x="3161733" y="2524026"/>
                  </a:lnTo>
                  <a:lnTo>
                    <a:pt x="3140840" y="2559872"/>
                  </a:lnTo>
                  <a:lnTo>
                    <a:pt x="3119070" y="2595200"/>
                  </a:lnTo>
                  <a:lnTo>
                    <a:pt x="3096444" y="2629985"/>
                  </a:lnTo>
                  <a:lnTo>
                    <a:pt x="3072968" y="2664198"/>
                  </a:lnTo>
                  <a:lnTo>
                    <a:pt x="3048657" y="2697832"/>
                  </a:lnTo>
                  <a:lnTo>
                    <a:pt x="3023533" y="2730852"/>
                  </a:lnTo>
                  <a:lnTo>
                    <a:pt x="2997603" y="2763250"/>
                  </a:lnTo>
                  <a:lnTo>
                    <a:pt x="2970886" y="2794996"/>
                  </a:lnTo>
                  <a:lnTo>
                    <a:pt x="2943405" y="2826086"/>
                  </a:lnTo>
                  <a:lnTo>
                    <a:pt x="2915160" y="2856483"/>
                  </a:lnTo>
                  <a:lnTo>
                    <a:pt x="2886179" y="2886179"/>
                  </a:lnTo>
                  <a:lnTo>
                    <a:pt x="2856483" y="2915160"/>
                  </a:lnTo>
                  <a:lnTo>
                    <a:pt x="2826086" y="2943405"/>
                  </a:lnTo>
                  <a:lnTo>
                    <a:pt x="2794996" y="2970890"/>
                  </a:lnTo>
                  <a:lnTo>
                    <a:pt x="2763250" y="2997603"/>
                  </a:lnTo>
                  <a:lnTo>
                    <a:pt x="2730852" y="3023533"/>
                  </a:lnTo>
                  <a:lnTo>
                    <a:pt x="2697832" y="3048657"/>
                  </a:lnTo>
                  <a:lnTo>
                    <a:pt x="2664198" y="3072968"/>
                  </a:lnTo>
                  <a:lnTo>
                    <a:pt x="2629985" y="3096444"/>
                  </a:lnTo>
                  <a:lnTo>
                    <a:pt x="2595200" y="3119070"/>
                  </a:lnTo>
                  <a:lnTo>
                    <a:pt x="2559872" y="3140840"/>
                  </a:lnTo>
                  <a:lnTo>
                    <a:pt x="2524022" y="3161733"/>
                  </a:lnTo>
                  <a:lnTo>
                    <a:pt x="2487672" y="3181740"/>
                  </a:lnTo>
                  <a:lnTo>
                    <a:pt x="2450839" y="3200848"/>
                  </a:lnTo>
                  <a:lnTo>
                    <a:pt x="2413549" y="3219049"/>
                  </a:lnTo>
                  <a:lnTo>
                    <a:pt x="2375823" y="3236330"/>
                  </a:lnTo>
                  <a:lnTo>
                    <a:pt x="2337682" y="3252682"/>
                  </a:lnTo>
                  <a:lnTo>
                    <a:pt x="2299155" y="3268084"/>
                  </a:lnTo>
                  <a:lnTo>
                    <a:pt x="2260263" y="3282543"/>
                  </a:lnTo>
                  <a:lnTo>
                    <a:pt x="2221024" y="3296045"/>
                  </a:lnTo>
                  <a:lnTo>
                    <a:pt x="2181463" y="3308575"/>
                  </a:lnTo>
                  <a:lnTo>
                    <a:pt x="2141616" y="3320131"/>
                  </a:lnTo>
                  <a:lnTo>
                    <a:pt x="2101491" y="3330702"/>
                  </a:lnTo>
                  <a:lnTo>
                    <a:pt x="2061119" y="3340293"/>
                  </a:lnTo>
                  <a:lnTo>
                    <a:pt x="2020519" y="3348885"/>
                  </a:lnTo>
                  <a:lnTo>
                    <a:pt x="1979728" y="3356484"/>
                  </a:lnTo>
                  <a:lnTo>
                    <a:pt x="1938766" y="3363077"/>
                  </a:lnTo>
                  <a:lnTo>
                    <a:pt x="1897645" y="3368661"/>
                  </a:lnTo>
                  <a:lnTo>
                    <a:pt x="1856403" y="3373231"/>
                  </a:lnTo>
                  <a:lnTo>
                    <a:pt x="1815061" y="3376794"/>
                  </a:lnTo>
                  <a:lnTo>
                    <a:pt x="1773640" y="3379336"/>
                  </a:lnTo>
                  <a:lnTo>
                    <a:pt x="1732178" y="3380866"/>
                  </a:lnTo>
                  <a:lnTo>
                    <a:pt x="1690687" y="3381375"/>
                  </a:lnTo>
                  <a:lnTo>
                    <a:pt x="1669938" y="3381248"/>
                  </a:lnTo>
                  <a:lnTo>
                    <a:pt x="1628461" y="3380229"/>
                  </a:lnTo>
                  <a:lnTo>
                    <a:pt x="1587013" y="3378193"/>
                  </a:lnTo>
                  <a:lnTo>
                    <a:pt x="1545633" y="3375140"/>
                  </a:lnTo>
                  <a:lnTo>
                    <a:pt x="1504334" y="3371074"/>
                  </a:lnTo>
                  <a:lnTo>
                    <a:pt x="1463154" y="3365995"/>
                  </a:lnTo>
                  <a:lnTo>
                    <a:pt x="1422106" y="3359907"/>
                  </a:lnTo>
                  <a:lnTo>
                    <a:pt x="1381225" y="3352810"/>
                  </a:lnTo>
                  <a:lnTo>
                    <a:pt x="1340522" y="3344715"/>
                  </a:lnTo>
                  <a:lnTo>
                    <a:pt x="1300041" y="3335621"/>
                  </a:lnTo>
                  <a:lnTo>
                    <a:pt x="1259786" y="3325540"/>
                  </a:lnTo>
                  <a:lnTo>
                    <a:pt x="1219795" y="3314475"/>
                  </a:lnTo>
                  <a:lnTo>
                    <a:pt x="1180087" y="3302431"/>
                  </a:lnTo>
                  <a:lnTo>
                    <a:pt x="1140690" y="3289415"/>
                  </a:lnTo>
                  <a:lnTo>
                    <a:pt x="1101618" y="3275431"/>
                  </a:lnTo>
                  <a:lnTo>
                    <a:pt x="1062906" y="3260501"/>
                  </a:lnTo>
                  <a:lnTo>
                    <a:pt x="1024570" y="3244622"/>
                  </a:lnTo>
                  <a:lnTo>
                    <a:pt x="986637" y="3227806"/>
                  </a:lnTo>
                  <a:lnTo>
                    <a:pt x="949123" y="3210063"/>
                  </a:lnTo>
                  <a:lnTo>
                    <a:pt x="912061" y="3191407"/>
                  </a:lnTo>
                  <a:lnTo>
                    <a:pt x="875462" y="3171848"/>
                  </a:lnTo>
                  <a:lnTo>
                    <a:pt x="839361" y="3151396"/>
                  </a:lnTo>
                  <a:lnTo>
                    <a:pt x="803769" y="3130061"/>
                  </a:lnTo>
                  <a:lnTo>
                    <a:pt x="768714" y="3107865"/>
                  </a:lnTo>
                  <a:lnTo>
                    <a:pt x="734208" y="3084810"/>
                  </a:lnTo>
                  <a:lnTo>
                    <a:pt x="700283" y="3060917"/>
                  </a:lnTo>
                  <a:lnTo>
                    <a:pt x="666954" y="3036196"/>
                  </a:lnTo>
                  <a:lnTo>
                    <a:pt x="634246" y="3010668"/>
                  </a:lnTo>
                  <a:lnTo>
                    <a:pt x="602169" y="2984342"/>
                  </a:lnTo>
                  <a:lnTo>
                    <a:pt x="570751" y="2957245"/>
                  </a:lnTo>
                  <a:lnTo>
                    <a:pt x="540002" y="2929375"/>
                  </a:lnTo>
                  <a:lnTo>
                    <a:pt x="509951" y="2900761"/>
                  </a:lnTo>
                  <a:lnTo>
                    <a:pt x="480605" y="2871419"/>
                  </a:lnTo>
                  <a:lnTo>
                    <a:pt x="451997" y="2841372"/>
                  </a:lnTo>
                  <a:lnTo>
                    <a:pt x="424128" y="2810623"/>
                  </a:lnTo>
                  <a:lnTo>
                    <a:pt x="397028" y="2779205"/>
                  </a:lnTo>
                  <a:lnTo>
                    <a:pt x="370706" y="2747128"/>
                  </a:lnTo>
                  <a:lnTo>
                    <a:pt x="345178" y="2714420"/>
                  </a:lnTo>
                  <a:lnTo>
                    <a:pt x="320457" y="2681087"/>
                  </a:lnTo>
                  <a:lnTo>
                    <a:pt x="296564" y="2647164"/>
                  </a:lnTo>
                  <a:lnTo>
                    <a:pt x="273508" y="2612660"/>
                  </a:lnTo>
                  <a:lnTo>
                    <a:pt x="251309" y="2577605"/>
                  </a:lnTo>
                  <a:lnTo>
                    <a:pt x="229978" y="2542013"/>
                  </a:lnTo>
                  <a:lnTo>
                    <a:pt x="209526" y="2505912"/>
                  </a:lnTo>
                  <a:lnTo>
                    <a:pt x="189963" y="2469313"/>
                  </a:lnTo>
                  <a:lnTo>
                    <a:pt x="171310" y="2432251"/>
                  </a:lnTo>
                  <a:lnTo>
                    <a:pt x="153568" y="2394737"/>
                  </a:lnTo>
                  <a:lnTo>
                    <a:pt x="136752" y="2356804"/>
                  </a:lnTo>
                  <a:lnTo>
                    <a:pt x="120872" y="2318464"/>
                  </a:lnTo>
                  <a:lnTo>
                    <a:pt x="105938" y="2279755"/>
                  </a:lnTo>
                  <a:lnTo>
                    <a:pt x="91959" y="2240684"/>
                  </a:lnTo>
                  <a:lnTo>
                    <a:pt x="78943" y="2201283"/>
                  </a:lnTo>
                  <a:lnTo>
                    <a:pt x="66898" y="2161575"/>
                  </a:lnTo>
                  <a:lnTo>
                    <a:pt x="55830" y="2121588"/>
                  </a:lnTo>
                  <a:lnTo>
                    <a:pt x="45749" y="2081333"/>
                  </a:lnTo>
                  <a:lnTo>
                    <a:pt x="36659" y="2040848"/>
                  </a:lnTo>
                  <a:lnTo>
                    <a:pt x="28564" y="2000145"/>
                  </a:lnTo>
                  <a:lnTo>
                    <a:pt x="21467" y="1959268"/>
                  </a:lnTo>
                  <a:lnTo>
                    <a:pt x="15379" y="1918220"/>
                  </a:lnTo>
                  <a:lnTo>
                    <a:pt x="10300" y="1877040"/>
                  </a:lnTo>
                  <a:lnTo>
                    <a:pt x="6234" y="1835741"/>
                  </a:lnTo>
                  <a:lnTo>
                    <a:pt x="3181" y="1794365"/>
                  </a:lnTo>
                  <a:lnTo>
                    <a:pt x="1145" y="1752917"/>
                  </a:lnTo>
                  <a:lnTo>
                    <a:pt x="126" y="1711436"/>
                  </a:lnTo>
                  <a:lnTo>
                    <a:pt x="0" y="1690687"/>
                  </a:lnTo>
                  <a:lnTo>
                    <a:pt x="126" y="1669938"/>
                  </a:lnTo>
                  <a:lnTo>
                    <a:pt x="1145" y="1628461"/>
                  </a:lnTo>
                  <a:lnTo>
                    <a:pt x="3181" y="1587013"/>
                  </a:lnTo>
                  <a:lnTo>
                    <a:pt x="6234" y="1545633"/>
                  </a:lnTo>
                  <a:lnTo>
                    <a:pt x="10300" y="1504334"/>
                  </a:lnTo>
                  <a:lnTo>
                    <a:pt x="15379" y="1463154"/>
                  </a:lnTo>
                  <a:lnTo>
                    <a:pt x="21467" y="1422106"/>
                  </a:lnTo>
                  <a:lnTo>
                    <a:pt x="28564" y="1381225"/>
                  </a:lnTo>
                  <a:lnTo>
                    <a:pt x="36658" y="1340522"/>
                  </a:lnTo>
                  <a:lnTo>
                    <a:pt x="45745" y="1300041"/>
                  </a:lnTo>
                  <a:lnTo>
                    <a:pt x="55830" y="1259786"/>
                  </a:lnTo>
                  <a:lnTo>
                    <a:pt x="66898" y="1219795"/>
                  </a:lnTo>
                  <a:lnTo>
                    <a:pt x="78943" y="1180087"/>
                  </a:lnTo>
                  <a:lnTo>
                    <a:pt x="91959" y="1140690"/>
                  </a:lnTo>
                  <a:lnTo>
                    <a:pt x="105938" y="1101618"/>
                  </a:lnTo>
                  <a:lnTo>
                    <a:pt x="120872" y="1062906"/>
                  </a:lnTo>
                  <a:lnTo>
                    <a:pt x="136752" y="1024570"/>
                  </a:lnTo>
                  <a:lnTo>
                    <a:pt x="153568" y="986637"/>
                  </a:lnTo>
                  <a:lnTo>
                    <a:pt x="171310" y="949123"/>
                  </a:lnTo>
                  <a:lnTo>
                    <a:pt x="189963" y="912061"/>
                  </a:lnTo>
                  <a:lnTo>
                    <a:pt x="209526" y="875462"/>
                  </a:lnTo>
                  <a:lnTo>
                    <a:pt x="229978" y="839361"/>
                  </a:lnTo>
                  <a:lnTo>
                    <a:pt x="251309" y="803769"/>
                  </a:lnTo>
                  <a:lnTo>
                    <a:pt x="273508" y="768714"/>
                  </a:lnTo>
                  <a:lnTo>
                    <a:pt x="296564" y="734210"/>
                  </a:lnTo>
                  <a:lnTo>
                    <a:pt x="320457" y="700287"/>
                  </a:lnTo>
                  <a:lnTo>
                    <a:pt x="345178" y="666954"/>
                  </a:lnTo>
                  <a:lnTo>
                    <a:pt x="370706" y="634246"/>
                  </a:lnTo>
                  <a:lnTo>
                    <a:pt x="397028" y="602169"/>
                  </a:lnTo>
                  <a:lnTo>
                    <a:pt x="424128" y="570751"/>
                  </a:lnTo>
                  <a:lnTo>
                    <a:pt x="451997" y="540002"/>
                  </a:lnTo>
                  <a:lnTo>
                    <a:pt x="480605" y="509955"/>
                  </a:lnTo>
                  <a:lnTo>
                    <a:pt x="509951" y="480609"/>
                  </a:lnTo>
                  <a:lnTo>
                    <a:pt x="540002" y="451997"/>
                  </a:lnTo>
                  <a:lnTo>
                    <a:pt x="570751" y="424128"/>
                  </a:lnTo>
                  <a:lnTo>
                    <a:pt x="602169" y="397028"/>
                  </a:lnTo>
                  <a:lnTo>
                    <a:pt x="634246" y="370706"/>
                  </a:lnTo>
                  <a:lnTo>
                    <a:pt x="666954" y="345178"/>
                  </a:lnTo>
                  <a:lnTo>
                    <a:pt x="700283" y="320457"/>
                  </a:lnTo>
                  <a:lnTo>
                    <a:pt x="734208" y="296564"/>
                  </a:lnTo>
                  <a:lnTo>
                    <a:pt x="768714" y="273509"/>
                  </a:lnTo>
                  <a:lnTo>
                    <a:pt x="803769" y="251313"/>
                  </a:lnTo>
                  <a:lnTo>
                    <a:pt x="839361" y="229978"/>
                  </a:lnTo>
                  <a:lnTo>
                    <a:pt x="875462" y="209526"/>
                  </a:lnTo>
                  <a:lnTo>
                    <a:pt x="912061" y="189967"/>
                  </a:lnTo>
                  <a:lnTo>
                    <a:pt x="949123" y="171311"/>
                  </a:lnTo>
                  <a:lnTo>
                    <a:pt x="986637" y="153568"/>
                  </a:lnTo>
                  <a:lnTo>
                    <a:pt x="1024570" y="136752"/>
                  </a:lnTo>
                  <a:lnTo>
                    <a:pt x="1062906" y="120873"/>
                  </a:lnTo>
                  <a:lnTo>
                    <a:pt x="1101618" y="105943"/>
                  </a:lnTo>
                  <a:lnTo>
                    <a:pt x="1140690" y="91959"/>
                  </a:lnTo>
                  <a:lnTo>
                    <a:pt x="1180087" y="78943"/>
                  </a:lnTo>
                  <a:lnTo>
                    <a:pt x="1219795" y="66898"/>
                  </a:lnTo>
                  <a:lnTo>
                    <a:pt x="1259786" y="55830"/>
                  </a:lnTo>
                  <a:lnTo>
                    <a:pt x="1300041" y="45749"/>
                  </a:lnTo>
                  <a:lnTo>
                    <a:pt x="1340522" y="36659"/>
                  </a:lnTo>
                  <a:lnTo>
                    <a:pt x="1381221" y="28564"/>
                  </a:lnTo>
                  <a:lnTo>
                    <a:pt x="1422104" y="21467"/>
                  </a:lnTo>
                  <a:lnTo>
                    <a:pt x="1463154" y="15379"/>
                  </a:lnTo>
                  <a:lnTo>
                    <a:pt x="1504334" y="10300"/>
                  </a:lnTo>
                  <a:lnTo>
                    <a:pt x="1545633" y="6234"/>
                  </a:lnTo>
                  <a:lnTo>
                    <a:pt x="1587013" y="3181"/>
                  </a:lnTo>
                  <a:lnTo>
                    <a:pt x="1628461" y="1145"/>
                  </a:lnTo>
                  <a:lnTo>
                    <a:pt x="1669938" y="126"/>
                  </a:lnTo>
                  <a:lnTo>
                    <a:pt x="1690687" y="0"/>
                  </a:lnTo>
                  <a:lnTo>
                    <a:pt x="1711436" y="126"/>
                  </a:lnTo>
                  <a:lnTo>
                    <a:pt x="1752913" y="1145"/>
                  </a:lnTo>
                  <a:lnTo>
                    <a:pt x="1794361" y="3181"/>
                  </a:lnTo>
                  <a:lnTo>
                    <a:pt x="1835741" y="6234"/>
                  </a:lnTo>
                  <a:lnTo>
                    <a:pt x="1877040" y="10300"/>
                  </a:lnTo>
                  <a:lnTo>
                    <a:pt x="1918220" y="15379"/>
                  </a:lnTo>
                  <a:lnTo>
                    <a:pt x="1959268" y="21467"/>
                  </a:lnTo>
                  <a:lnTo>
                    <a:pt x="2000145" y="28564"/>
                  </a:lnTo>
                  <a:lnTo>
                    <a:pt x="2040848" y="36659"/>
                  </a:lnTo>
                  <a:lnTo>
                    <a:pt x="2081333" y="45749"/>
                  </a:lnTo>
                  <a:lnTo>
                    <a:pt x="2121588" y="55830"/>
                  </a:lnTo>
                  <a:lnTo>
                    <a:pt x="2161575" y="66898"/>
                  </a:lnTo>
                  <a:lnTo>
                    <a:pt x="2201283" y="78943"/>
                  </a:lnTo>
                  <a:lnTo>
                    <a:pt x="2240684" y="91959"/>
                  </a:lnTo>
                  <a:lnTo>
                    <a:pt x="2279755" y="105943"/>
                  </a:lnTo>
                  <a:lnTo>
                    <a:pt x="2318464" y="120873"/>
                  </a:lnTo>
                  <a:lnTo>
                    <a:pt x="2356804" y="136752"/>
                  </a:lnTo>
                  <a:lnTo>
                    <a:pt x="2394737" y="153568"/>
                  </a:lnTo>
                  <a:lnTo>
                    <a:pt x="2432251" y="171311"/>
                  </a:lnTo>
                  <a:lnTo>
                    <a:pt x="2469313" y="189967"/>
                  </a:lnTo>
                  <a:lnTo>
                    <a:pt x="2505911" y="209526"/>
                  </a:lnTo>
                  <a:lnTo>
                    <a:pt x="2542009" y="229978"/>
                  </a:lnTo>
                  <a:lnTo>
                    <a:pt x="2577605" y="251313"/>
                  </a:lnTo>
                  <a:lnTo>
                    <a:pt x="2612660" y="273509"/>
                  </a:lnTo>
                  <a:lnTo>
                    <a:pt x="2647164" y="296564"/>
                  </a:lnTo>
                  <a:lnTo>
                    <a:pt x="2681087" y="320457"/>
                  </a:lnTo>
                  <a:lnTo>
                    <a:pt x="2714420" y="345178"/>
                  </a:lnTo>
                  <a:lnTo>
                    <a:pt x="2747128" y="370706"/>
                  </a:lnTo>
                  <a:lnTo>
                    <a:pt x="2779205" y="397028"/>
                  </a:lnTo>
                  <a:lnTo>
                    <a:pt x="2810623" y="424128"/>
                  </a:lnTo>
                  <a:lnTo>
                    <a:pt x="2841372" y="451997"/>
                  </a:lnTo>
                  <a:lnTo>
                    <a:pt x="2871419" y="480609"/>
                  </a:lnTo>
                  <a:lnTo>
                    <a:pt x="2900761" y="509955"/>
                  </a:lnTo>
                  <a:lnTo>
                    <a:pt x="2929375" y="540002"/>
                  </a:lnTo>
                  <a:lnTo>
                    <a:pt x="2957245" y="570751"/>
                  </a:lnTo>
                  <a:lnTo>
                    <a:pt x="2984342" y="602169"/>
                  </a:lnTo>
                  <a:lnTo>
                    <a:pt x="3010668" y="634246"/>
                  </a:lnTo>
                  <a:lnTo>
                    <a:pt x="3036196" y="666954"/>
                  </a:lnTo>
                  <a:lnTo>
                    <a:pt x="3060917" y="700287"/>
                  </a:lnTo>
                  <a:lnTo>
                    <a:pt x="3084810" y="734210"/>
                  </a:lnTo>
                  <a:lnTo>
                    <a:pt x="3107865" y="768714"/>
                  </a:lnTo>
                  <a:lnTo>
                    <a:pt x="3130061" y="803769"/>
                  </a:lnTo>
                  <a:lnTo>
                    <a:pt x="3151396" y="839361"/>
                  </a:lnTo>
                  <a:lnTo>
                    <a:pt x="3171848" y="875462"/>
                  </a:lnTo>
                  <a:lnTo>
                    <a:pt x="3191407" y="912061"/>
                  </a:lnTo>
                  <a:lnTo>
                    <a:pt x="3210063" y="949123"/>
                  </a:lnTo>
                  <a:lnTo>
                    <a:pt x="3227806" y="986637"/>
                  </a:lnTo>
                  <a:lnTo>
                    <a:pt x="3244622" y="1024570"/>
                  </a:lnTo>
                  <a:lnTo>
                    <a:pt x="3260501" y="1062906"/>
                  </a:lnTo>
                  <a:lnTo>
                    <a:pt x="3275431" y="1101618"/>
                  </a:lnTo>
                  <a:lnTo>
                    <a:pt x="3289415" y="1140690"/>
                  </a:lnTo>
                  <a:lnTo>
                    <a:pt x="3302431" y="1180087"/>
                  </a:lnTo>
                  <a:lnTo>
                    <a:pt x="3314475" y="1219795"/>
                  </a:lnTo>
                  <a:lnTo>
                    <a:pt x="3325540" y="1259786"/>
                  </a:lnTo>
                  <a:lnTo>
                    <a:pt x="3335621" y="1300041"/>
                  </a:lnTo>
                  <a:lnTo>
                    <a:pt x="3344715" y="1340522"/>
                  </a:lnTo>
                  <a:lnTo>
                    <a:pt x="3352810" y="1381225"/>
                  </a:lnTo>
                  <a:lnTo>
                    <a:pt x="3359907" y="1422106"/>
                  </a:lnTo>
                  <a:lnTo>
                    <a:pt x="3365994" y="1463154"/>
                  </a:lnTo>
                  <a:lnTo>
                    <a:pt x="3371069" y="1504334"/>
                  </a:lnTo>
                  <a:lnTo>
                    <a:pt x="3375140" y="1545633"/>
                  </a:lnTo>
                  <a:lnTo>
                    <a:pt x="3378193" y="1587009"/>
                  </a:lnTo>
                  <a:lnTo>
                    <a:pt x="3380229" y="1628457"/>
                  </a:lnTo>
                  <a:lnTo>
                    <a:pt x="3381248" y="1669938"/>
                  </a:lnTo>
                  <a:lnTo>
                    <a:pt x="3381375" y="169068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17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2698936"/>
            <a:ext cx="2731135" cy="1153795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Stable</a:t>
            </a:r>
            <a:r>
              <a:rPr sz="3000" spc="-1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Diffusion</a:t>
            </a:r>
            <a:endParaRPr sz="3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900" spc="5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00550" y="2886075"/>
            <a:ext cx="419100" cy="419100"/>
            <a:chOff x="4400550" y="2886075"/>
            <a:chExt cx="419100" cy="419100"/>
          </a:xfrm>
        </p:grpSpPr>
        <p:sp>
          <p:nvSpPr>
            <p:cNvPr id="4" name="object 4"/>
            <p:cNvSpPr/>
            <p:nvPr/>
          </p:nvSpPr>
          <p:spPr>
            <a:xfrm>
              <a:off x="4400550" y="288607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6417" y="419100"/>
                  </a:moveTo>
                  <a:lnTo>
                    <a:pt x="202692" y="419100"/>
                  </a:lnTo>
                  <a:lnTo>
                    <a:pt x="195843" y="418766"/>
                  </a:lnTo>
                  <a:lnTo>
                    <a:pt x="155286" y="412070"/>
                  </a:lnTo>
                  <a:lnTo>
                    <a:pt x="116824" y="397592"/>
                  </a:lnTo>
                  <a:lnTo>
                    <a:pt x="81915" y="375885"/>
                  </a:lnTo>
                  <a:lnTo>
                    <a:pt x="51920" y="347795"/>
                  </a:lnTo>
                  <a:lnTo>
                    <a:pt x="27974" y="314382"/>
                  </a:lnTo>
                  <a:lnTo>
                    <a:pt x="11010" y="276948"/>
                  </a:lnTo>
                  <a:lnTo>
                    <a:pt x="1685" y="236915"/>
                  </a:lnTo>
                  <a:lnTo>
                    <a:pt x="0" y="216417"/>
                  </a:lnTo>
                  <a:lnTo>
                    <a:pt x="0" y="202692"/>
                  </a:lnTo>
                  <a:lnTo>
                    <a:pt x="5362" y="161934"/>
                  </a:lnTo>
                  <a:lnTo>
                    <a:pt x="18573" y="123015"/>
                  </a:lnTo>
                  <a:lnTo>
                    <a:pt x="39128" y="87420"/>
                  </a:lnTo>
                  <a:lnTo>
                    <a:pt x="66227" y="56521"/>
                  </a:lnTo>
                  <a:lnTo>
                    <a:pt x="98831" y="31499"/>
                  </a:lnTo>
                  <a:lnTo>
                    <a:pt x="135702" y="13325"/>
                  </a:lnTo>
                  <a:lnTo>
                    <a:pt x="175402" y="2686"/>
                  </a:lnTo>
                  <a:lnTo>
                    <a:pt x="202692" y="0"/>
                  </a:lnTo>
                  <a:lnTo>
                    <a:pt x="216417" y="0"/>
                  </a:lnTo>
                  <a:lnTo>
                    <a:pt x="257165" y="5362"/>
                  </a:lnTo>
                  <a:lnTo>
                    <a:pt x="296084" y="18573"/>
                  </a:lnTo>
                  <a:lnTo>
                    <a:pt x="331679" y="39128"/>
                  </a:lnTo>
                  <a:lnTo>
                    <a:pt x="362578" y="66227"/>
                  </a:lnTo>
                  <a:lnTo>
                    <a:pt x="387600" y="98840"/>
                  </a:lnTo>
                  <a:lnTo>
                    <a:pt x="405774" y="135702"/>
                  </a:lnTo>
                  <a:lnTo>
                    <a:pt x="416413" y="175402"/>
                  </a:lnTo>
                  <a:lnTo>
                    <a:pt x="419100" y="202692"/>
                  </a:lnTo>
                  <a:lnTo>
                    <a:pt x="419100" y="209550"/>
                  </a:lnTo>
                  <a:lnTo>
                    <a:pt x="419100" y="216417"/>
                  </a:lnTo>
                  <a:lnTo>
                    <a:pt x="413737" y="257165"/>
                  </a:lnTo>
                  <a:lnTo>
                    <a:pt x="400526" y="296084"/>
                  </a:lnTo>
                  <a:lnTo>
                    <a:pt x="379971" y="331679"/>
                  </a:lnTo>
                  <a:lnTo>
                    <a:pt x="352872" y="362578"/>
                  </a:lnTo>
                  <a:lnTo>
                    <a:pt x="320259" y="387600"/>
                  </a:lnTo>
                  <a:lnTo>
                    <a:pt x="283397" y="405774"/>
                  </a:lnTo>
                  <a:lnTo>
                    <a:pt x="243697" y="416413"/>
                  </a:lnTo>
                  <a:lnTo>
                    <a:pt x="223256" y="418766"/>
                  </a:lnTo>
                  <a:lnTo>
                    <a:pt x="216417" y="4191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7814" y="2985612"/>
              <a:ext cx="213207" cy="20449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400550" y="3562350"/>
            <a:ext cx="419100" cy="419100"/>
            <a:chOff x="4400550" y="3562350"/>
            <a:chExt cx="419100" cy="419100"/>
          </a:xfrm>
        </p:grpSpPr>
        <p:sp>
          <p:nvSpPr>
            <p:cNvPr id="7" name="object 7"/>
            <p:cNvSpPr/>
            <p:nvPr/>
          </p:nvSpPr>
          <p:spPr>
            <a:xfrm>
              <a:off x="4400550" y="35623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6417" y="419100"/>
                  </a:moveTo>
                  <a:lnTo>
                    <a:pt x="202692" y="419100"/>
                  </a:lnTo>
                  <a:lnTo>
                    <a:pt x="195843" y="418766"/>
                  </a:lnTo>
                  <a:lnTo>
                    <a:pt x="155286" y="412070"/>
                  </a:lnTo>
                  <a:lnTo>
                    <a:pt x="116824" y="397592"/>
                  </a:lnTo>
                  <a:lnTo>
                    <a:pt x="81915" y="375885"/>
                  </a:lnTo>
                  <a:lnTo>
                    <a:pt x="51920" y="347795"/>
                  </a:lnTo>
                  <a:lnTo>
                    <a:pt x="27974" y="314382"/>
                  </a:lnTo>
                  <a:lnTo>
                    <a:pt x="11010" y="276948"/>
                  </a:lnTo>
                  <a:lnTo>
                    <a:pt x="1685" y="236915"/>
                  </a:lnTo>
                  <a:lnTo>
                    <a:pt x="0" y="216417"/>
                  </a:lnTo>
                  <a:lnTo>
                    <a:pt x="0" y="202682"/>
                  </a:lnTo>
                  <a:lnTo>
                    <a:pt x="5362" y="161934"/>
                  </a:lnTo>
                  <a:lnTo>
                    <a:pt x="18573" y="123015"/>
                  </a:lnTo>
                  <a:lnTo>
                    <a:pt x="39128" y="87420"/>
                  </a:lnTo>
                  <a:lnTo>
                    <a:pt x="66227" y="56521"/>
                  </a:lnTo>
                  <a:lnTo>
                    <a:pt x="98831" y="31499"/>
                  </a:lnTo>
                  <a:lnTo>
                    <a:pt x="135702" y="13325"/>
                  </a:lnTo>
                  <a:lnTo>
                    <a:pt x="175402" y="2686"/>
                  </a:lnTo>
                  <a:lnTo>
                    <a:pt x="202692" y="0"/>
                  </a:lnTo>
                  <a:lnTo>
                    <a:pt x="216417" y="0"/>
                  </a:lnTo>
                  <a:lnTo>
                    <a:pt x="257165" y="5362"/>
                  </a:lnTo>
                  <a:lnTo>
                    <a:pt x="296084" y="18573"/>
                  </a:lnTo>
                  <a:lnTo>
                    <a:pt x="331679" y="39128"/>
                  </a:lnTo>
                  <a:lnTo>
                    <a:pt x="362578" y="66227"/>
                  </a:lnTo>
                  <a:lnTo>
                    <a:pt x="387600" y="98831"/>
                  </a:lnTo>
                  <a:lnTo>
                    <a:pt x="405774" y="135702"/>
                  </a:lnTo>
                  <a:lnTo>
                    <a:pt x="416413" y="175402"/>
                  </a:lnTo>
                  <a:lnTo>
                    <a:pt x="419100" y="202682"/>
                  </a:lnTo>
                  <a:lnTo>
                    <a:pt x="419100" y="209550"/>
                  </a:lnTo>
                  <a:lnTo>
                    <a:pt x="419100" y="216417"/>
                  </a:lnTo>
                  <a:lnTo>
                    <a:pt x="413737" y="257165"/>
                  </a:lnTo>
                  <a:lnTo>
                    <a:pt x="400526" y="296084"/>
                  </a:lnTo>
                  <a:lnTo>
                    <a:pt x="379971" y="331679"/>
                  </a:lnTo>
                  <a:lnTo>
                    <a:pt x="352872" y="362578"/>
                  </a:lnTo>
                  <a:lnTo>
                    <a:pt x="320259" y="387600"/>
                  </a:lnTo>
                  <a:lnTo>
                    <a:pt x="283397" y="405774"/>
                  </a:lnTo>
                  <a:lnTo>
                    <a:pt x="243697" y="416413"/>
                  </a:lnTo>
                  <a:lnTo>
                    <a:pt x="223256" y="418766"/>
                  </a:lnTo>
                  <a:lnTo>
                    <a:pt x="216417" y="4191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7814" y="3661887"/>
              <a:ext cx="213207" cy="20449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400550" y="4238625"/>
            <a:ext cx="419100" cy="419100"/>
            <a:chOff x="4400550" y="4238625"/>
            <a:chExt cx="419100" cy="419100"/>
          </a:xfrm>
        </p:grpSpPr>
        <p:sp>
          <p:nvSpPr>
            <p:cNvPr id="10" name="object 10"/>
            <p:cNvSpPr/>
            <p:nvPr/>
          </p:nvSpPr>
          <p:spPr>
            <a:xfrm>
              <a:off x="4400550" y="423862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6417" y="419100"/>
                  </a:moveTo>
                  <a:lnTo>
                    <a:pt x="202692" y="419100"/>
                  </a:lnTo>
                  <a:lnTo>
                    <a:pt x="195843" y="418766"/>
                  </a:lnTo>
                  <a:lnTo>
                    <a:pt x="155286" y="412070"/>
                  </a:lnTo>
                  <a:lnTo>
                    <a:pt x="116824" y="397592"/>
                  </a:lnTo>
                  <a:lnTo>
                    <a:pt x="81915" y="375885"/>
                  </a:lnTo>
                  <a:lnTo>
                    <a:pt x="51920" y="347795"/>
                  </a:lnTo>
                  <a:lnTo>
                    <a:pt x="27974" y="314382"/>
                  </a:lnTo>
                  <a:lnTo>
                    <a:pt x="11010" y="276948"/>
                  </a:lnTo>
                  <a:lnTo>
                    <a:pt x="1685" y="236915"/>
                  </a:lnTo>
                  <a:lnTo>
                    <a:pt x="0" y="216417"/>
                  </a:lnTo>
                  <a:lnTo>
                    <a:pt x="0" y="202682"/>
                  </a:lnTo>
                  <a:lnTo>
                    <a:pt x="5362" y="161934"/>
                  </a:lnTo>
                  <a:lnTo>
                    <a:pt x="18573" y="123015"/>
                  </a:lnTo>
                  <a:lnTo>
                    <a:pt x="39128" y="87420"/>
                  </a:lnTo>
                  <a:lnTo>
                    <a:pt x="66227" y="56521"/>
                  </a:lnTo>
                  <a:lnTo>
                    <a:pt x="98831" y="31499"/>
                  </a:lnTo>
                  <a:lnTo>
                    <a:pt x="135702" y="13325"/>
                  </a:lnTo>
                  <a:lnTo>
                    <a:pt x="175402" y="2686"/>
                  </a:lnTo>
                  <a:lnTo>
                    <a:pt x="202692" y="0"/>
                  </a:lnTo>
                  <a:lnTo>
                    <a:pt x="216417" y="0"/>
                  </a:lnTo>
                  <a:lnTo>
                    <a:pt x="257165" y="5362"/>
                  </a:lnTo>
                  <a:lnTo>
                    <a:pt x="296084" y="18573"/>
                  </a:lnTo>
                  <a:lnTo>
                    <a:pt x="331679" y="39128"/>
                  </a:lnTo>
                  <a:lnTo>
                    <a:pt x="362578" y="66227"/>
                  </a:lnTo>
                  <a:lnTo>
                    <a:pt x="387600" y="98831"/>
                  </a:lnTo>
                  <a:lnTo>
                    <a:pt x="405774" y="135702"/>
                  </a:lnTo>
                  <a:lnTo>
                    <a:pt x="416413" y="175402"/>
                  </a:lnTo>
                  <a:lnTo>
                    <a:pt x="419100" y="202682"/>
                  </a:lnTo>
                  <a:lnTo>
                    <a:pt x="419100" y="209550"/>
                  </a:lnTo>
                  <a:lnTo>
                    <a:pt x="419100" y="216417"/>
                  </a:lnTo>
                  <a:lnTo>
                    <a:pt x="413737" y="257165"/>
                  </a:lnTo>
                  <a:lnTo>
                    <a:pt x="400526" y="296084"/>
                  </a:lnTo>
                  <a:lnTo>
                    <a:pt x="379971" y="331679"/>
                  </a:lnTo>
                  <a:lnTo>
                    <a:pt x="352872" y="362578"/>
                  </a:lnTo>
                  <a:lnTo>
                    <a:pt x="320259" y="387600"/>
                  </a:lnTo>
                  <a:lnTo>
                    <a:pt x="283397" y="405774"/>
                  </a:lnTo>
                  <a:lnTo>
                    <a:pt x="243697" y="416413"/>
                  </a:lnTo>
                  <a:lnTo>
                    <a:pt x="223256" y="418766"/>
                  </a:lnTo>
                  <a:lnTo>
                    <a:pt x="216417" y="4191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7814" y="4338162"/>
              <a:ext cx="213207" cy="20449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17392" y="2886710"/>
            <a:ext cx="250444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80" dirty="0">
                <a:latin typeface="Tahoma"/>
                <a:cs typeface="Tahoma"/>
              </a:rPr>
              <a:t>Open</a:t>
            </a:r>
            <a:r>
              <a:rPr sz="2300" spc="-55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Source</a:t>
            </a:r>
            <a:r>
              <a:rPr sz="2300" spc="-55" dirty="0">
                <a:latin typeface="Tahoma"/>
                <a:cs typeface="Tahoma"/>
              </a:rPr>
              <a:t> </a:t>
            </a:r>
            <a:r>
              <a:rPr sz="2300" spc="55" dirty="0">
                <a:latin typeface="Tahoma"/>
                <a:cs typeface="Tahoma"/>
              </a:rPr>
              <a:t>Code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17392" y="3562984"/>
            <a:ext cx="3635375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Fast</a:t>
            </a:r>
            <a:r>
              <a:rPr sz="2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Train</a:t>
            </a:r>
            <a:r>
              <a:rPr sz="2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Fine-</a:t>
            </a:r>
            <a:r>
              <a:rPr sz="2300" spc="30" dirty="0">
                <a:solidFill>
                  <a:srgbClr val="FFFFFF"/>
                </a:solidFill>
                <a:latin typeface="Tahoma"/>
                <a:cs typeface="Tahoma"/>
              </a:rPr>
              <a:t>tune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17392" y="4239259"/>
            <a:ext cx="488569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Capable</a:t>
            </a:r>
            <a:r>
              <a:rPr sz="2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running</a:t>
            </a:r>
            <a:r>
              <a:rPr sz="23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Consumer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Tahoma"/>
                <a:cs typeface="Tahoma"/>
              </a:rPr>
              <a:t>GPUs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00550" y="2562225"/>
            <a:ext cx="7219950" cy="9525"/>
          </a:xfrm>
          <a:custGeom>
            <a:avLst/>
            <a:gdLst/>
            <a:ahLst/>
            <a:cxnLst/>
            <a:rect l="l" t="t" r="r" b="b"/>
            <a:pathLst>
              <a:path w="7219950" h="9525">
                <a:moveTo>
                  <a:pt x="7219950" y="9525"/>
                </a:moveTo>
                <a:lnTo>
                  <a:pt x="0" y="9525"/>
                </a:lnTo>
                <a:lnTo>
                  <a:pt x="0" y="0"/>
                </a:lnTo>
                <a:lnTo>
                  <a:pt x="7219950" y="0"/>
                </a:lnTo>
                <a:lnTo>
                  <a:pt x="7219950" y="9525"/>
                </a:lnTo>
                <a:close/>
              </a:path>
            </a:pathLst>
          </a:custGeom>
          <a:solidFill>
            <a:srgbClr val="D5D5D5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87850" y="1835150"/>
            <a:ext cx="6750050" cy="53784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1880"/>
              </a:lnSpc>
              <a:spcBef>
                <a:spcPts val="395"/>
              </a:spcBef>
            </a:pPr>
            <a:r>
              <a:rPr sz="1800" spc="-25" dirty="0">
                <a:solidFill>
                  <a:srgbClr val="FFFFFF"/>
                </a:solidFill>
                <a:latin typeface="Roboto"/>
                <a:cs typeface="Roboto"/>
              </a:rPr>
              <a:t>Stability.AI</a:t>
            </a:r>
            <a:r>
              <a:rPr sz="18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released</a:t>
            </a:r>
            <a:r>
              <a:rPr sz="1800" spc="-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Stable</a:t>
            </a:r>
            <a:r>
              <a:rPr sz="1800" spc="-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Diffusion</a:t>
            </a:r>
            <a:r>
              <a:rPr sz="180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180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three</a:t>
            </a:r>
            <a:r>
              <a:rPr sz="1800" spc="-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crucial</a:t>
            </a:r>
            <a:r>
              <a:rPr sz="18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features</a:t>
            </a:r>
            <a:r>
              <a:rPr sz="1800" spc="-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Roboto"/>
                <a:cs typeface="Roboto"/>
              </a:rPr>
              <a:t>for 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community</a:t>
            </a:r>
            <a:r>
              <a:rPr sz="1800" spc="-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research</a:t>
            </a:r>
            <a:r>
              <a:rPr sz="1800" spc="-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18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development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18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0" dirty="0"/>
              <a:t> </a:t>
            </a:r>
            <a:r>
              <a:rPr dirty="0"/>
              <a:t>Diffusion:</a:t>
            </a:r>
            <a:r>
              <a:rPr spc="-105" dirty="0"/>
              <a:t> </a:t>
            </a:r>
            <a:r>
              <a:rPr spc="-20" dirty="0"/>
              <a:t>Shining</a:t>
            </a:r>
            <a:r>
              <a:rPr spc="-150" dirty="0"/>
              <a:t> </a:t>
            </a:r>
            <a:r>
              <a:rPr spc="-20" dirty="0"/>
              <a:t>Star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2825" y="1514475"/>
            <a:ext cx="5086349" cy="41528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22413" y="5784215"/>
            <a:ext cx="75431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Aug,2022</a:t>
            </a:r>
            <a:r>
              <a:rPr sz="15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release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Stable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Diffusion,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helped</a:t>
            </a:r>
            <a:r>
              <a:rPr sz="15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Stability</a:t>
            </a:r>
            <a:r>
              <a:rPr sz="15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raise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101M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USD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OCT,2022!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19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0" dirty="0"/>
              <a:t> </a:t>
            </a:r>
            <a:r>
              <a:rPr dirty="0"/>
              <a:t>Diffusion:</a:t>
            </a:r>
            <a:r>
              <a:rPr spc="-105" dirty="0"/>
              <a:t> </a:t>
            </a:r>
            <a:r>
              <a:rPr spc="-20" dirty="0"/>
              <a:t>Shining</a:t>
            </a:r>
            <a:r>
              <a:rPr spc="-150" dirty="0"/>
              <a:t> </a:t>
            </a:r>
            <a:r>
              <a:rPr spc="-20" dirty="0"/>
              <a:t>Star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0777" y="2001912"/>
            <a:ext cx="2230456" cy="31780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97372" y="5784215"/>
            <a:ext cx="815530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r>
              <a:rPr sz="15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early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15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Stable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r>
              <a:rPr sz="15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expense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600k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USD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1516" y="6520487"/>
            <a:ext cx="198755" cy="2006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150" spc="25" dirty="0">
                <a:solidFill>
                  <a:srgbClr val="D5D5D5"/>
                </a:solidFill>
                <a:latin typeface="Tahoma"/>
                <a:cs typeface="Tahoma"/>
              </a:rPr>
              <a:t>20</a:t>
            </a:r>
            <a:endParaRPr sz="1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0" dirty="0"/>
              <a:t> </a:t>
            </a:r>
            <a:r>
              <a:rPr dirty="0"/>
              <a:t>Diffusion:</a:t>
            </a:r>
            <a:r>
              <a:rPr spc="-105" dirty="0"/>
              <a:t> </a:t>
            </a:r>
            <a:r>
              <a:rPr spc="-20" dirty="0"/>
              <a:t>Shining</a:t>
            </a:r>
            <a:r>
              <a:rPr spc="-150" dirty="0"/>
              <a:t> </a:t>
            </a:r>
            <a:r>
              <a:rPr spc="-20" dirty="0"/>
              <a:t>Star</a:t>
            </a:r>
          </a:p>
        </p:txBody>
      </p:sp>
      <p:sp>
        <p:nvSpPr>
          <p:cNvPr id="3" name="object 3"/>
          <p:cNvSpPr/>
          <p:nvPr/>
        </p:nvSpPr>
        <p:spPr>
          <a:xfrm>
            <a:off x="5206822" y="2607767"/>
            <a:ext cx="1916430" cy="2595880"/>
          </a:xfrm>
          <a:custGeom>
            <a:avLst/>
            <a:gdLst/>
            <a:ahLst/>
            <a:cxnLst/>
            <a:rect l="l" t="t" r="r" b="b"/>
            <a:pathLst>
              <a:path w="1916429" h="2595879">
                <a:moveTo>
                  <a:pt x="953938" y="1398752"/>
                </a:moveTo>
                <a:lnTo>
                  <a:pt x="903136" y="1390655"/>
                </a:lnTo>
                <a:lnTo>
                  <a:pt x="858866" y="1368094"/>
                </a:lnTo>
                <a:lnTo>
                  <a:pt x="823745" y="1333661"/>
                </a:lnTo>
                <a:lnTo>
                  <a:pt x="800391" y="1289951"/>
                </a:lnTo>
                <a:lnTo>
                  <a:pt x="758519" y="1275160"/>
                </a:lnTo>
                <a:lnTo>
                  <a:pt x="722838" y="1250087"/>
                </a:lnTo>
                <a:lnTo>
                  <a:pt x="695136" y="1216520"/>
                </a:lnTo>
                <a:lnTo>
                  <a:pt x="677203" y="1176251"/>
                </a:lnTo>
                <a:lnTo>
                  <a:pt x="670828" y="1131071"/>
                </a:lnTo>
                <a:lnTo>
                  <a:pt x="670828" y="976981"/>
                </a:lnTo>
                <a:lnTo>
                  <a:pt x="667177" y="939510"/>
                </a:lnTo>
                <a:lnTo>
                  <a:pt x="656511" y="904133"/>
                </a:lnTo>
                <a:lnTo>
                  <a:pt x="639329" y="872060"/>
                </a:lnTo>
                <a:lnTo>
                  <a:pt x="639257" y="871926"/>
                </a:lnTo>
                <a:lnTo>
                  <a:pt x="615843" y="843968"/>
                </a:lnTo>
                <a:lnTo>
                  <a:pt x="582379" y="808211"/>
                </a:lnTo>
                <a:lnTo>
                  <a:pt x="552905" y="769751"/>
                </a:lnTo>
                <a:lnTo>
                  <a:pt x="527404" y="728641"/>
                </a:lnTo>
                <a:lnTo>
                  <a:pt x="506101" y="685251"/>
                </a:lnTo>
                <a:lnTo>
                  <a:pt x="489254" y="640123"/>
                </a:lnTo>
                <a:lnTo>
                  <a:pt x="489161" y="639876"/>
                </a:lnTo>
                <a:lnTo>
                  <a:pt x="476750" y="592806"/>
                </a:lnTo>
                <a:lnTo>
                  <a:pt x="469057" y="544482"/>
                </a:lnTo>
                <a:lnTo>
                  <a:pt x="469033" y="544333"/>
                </a:lnTo>
                <a:lnTo>
                  <a:pt x="466174" y="494750"/>
                </a:lnTo>
                <a:lnTo>
                  <a:pt x="468145" y="447075"/>
                </a:lnTo>
                <a:lnTo>
                  <a:pt x="474642" y="400616"/>
                </a:lnTo>
                <a:lnTo>
                  <a:pt x="485369" y="355907"/>
                </a:lnTo>
                <a:lnTo>
                  <a:pt x="485444" y="355594"/>
                </a:lnTo>
                <a:lnTo>
                  <a:pt x="500328" y="312230"/>
                </a:lnTo>
                <a:lnTo>
                  <a:pt x="519072" y="270745"/>
                </a:lnTo>
                <a:lnTo>
                  <a:pt x="541452" y="231361"/>
                </a:lnTo>
                <a:lnTo>
                  <a:pt x="567247" y="194298"/>
                </a:lnTo>
                <a:lnTo>
                  <a:pt x="596233" y="159778"/>
                </a:lnTo>
                <a:lnTo>
                  <a:pt x="628189" y="128021"/>
                </a:lnTo>
                <a:lnTo>
                  <a:pt x="662890" y="99249"/>
                </a:lnTo>
                <a:lnTo>
                  <a:pt x="700116" y="73684"/>
                </a:lnTo>
                <a:lnTo>
                  <a:pt x="739643" y="51545"/>
                </a:lnTo>
                <a:lnTo>
                  <a:pt x="781248" y="33055"/>
                </a:lnTo>
                <a:lnTo>
                  <a:pt x="824710" y="18434"/>
                </a:lnTo>
                <a:lnTo>
                  <a:pt x="869805" y="7904"/>
                </a:lnTo>
                <a:lnTo>
                  <a:pt x="916311" y="1685"/>
                </a:lnTo>
                <a:lnTo>
                  <a:pt x="964005" y="0"/>
                </a:lnTo>
                <a:lnTo>
                  <a:pt x="1010786" y="2842"/>
                </a:lnTo>
                <a:lnTo>
                  <a:pt x="1056280" y="9948"/>
                </a:lnTo>
                <a:lnTo>
                  <a:pt x="1100285" y="21115"/>
                </a:lnTo>
                <a:lnTo>
                  <a:pt x="1142603" y="36141"/>
                </a:lnTo>
                <a:lnTo>
                  <a:pt x="1183034" y="54826"/>
                </a:lnTo>
                <a:lnTo>
                  <a:pt x="1221379" y="76968"/>
                </a:lnTo>
                <a:lnTo>
                  <a:pt x="1257436" y="102364"/>
                </a:lnTo>
                <a:lnTo>
                  <a:pt x="1271223" y="114048"/>
                </a:lnTo>
                <a:lnTo>
                  <a:pt x="962437" y="114048"/>
                </a:lnTo>
                <a:lnTo>
                  <a:pt x="914824" y="116461"/>
                </a:lnTo>
                <a:lnTo>
                  <a:pt x="868832" y="124748"/>
                </a:lnTo>
                <a:lnTo>
                  <a:pt x="824846" y="138525"/>
                </a:lnTo>
                <a:lnTo>
                  <a:pt x="783252" y="157410"/>
                </a:lnTo>
                <a:lnTo>
                  <a:pt x="744437" y="181017"/>
                </a:lnTo>
                <a:lnTo>
                  <a:pt x="708786" y="208964"/>
                </a:lnTo>
                <a:lnTo>
                  <a:pt x="676685" y="240868"/>
                </a:lnTo>
                <a:lnTo>
                  <a:pt x="648520" y="276344"/>
                </a:lnTo>
                <a:lnTo>
                  <a:pt x="624678" y="315010"/>
                </a:lnTo>
                <a:lnTo>
                  <a:pt x="605544" y="356481"/>
                </a:lnTo>
                <a:lnTo>
                  <a:pt x="591504" y="400375"/>
                </a:lnTo>
                <a:lnTo>
                  <a:pt x="582944" y="446307"/>
                </a:lnTo>
                <a:lnTo>
                  <a:pt x="580251" y="493895"/>
                </a:lnTo>
                <a:lnTo>
                  <a:pt x="583996" y="544333"/>
                </a:lnTo>
                <a:lnTo>
                  <a:pt x="594186" y="592806"/>
                </a:lnTo>
                <a:lnTo>
                  <a:pt x="610782" y="639876"/>
                </a:lnTo>
                <a:lnTo>
                  <a:pt x="633392" y="684137"/>
                </a:lnTo>
                <a:lnTo>
                  <a:pt x="661474" y="724760"/>
                </a:lnTo>
                <a:lnTo>
                  <a:pt x="661584" y="724918"/>
                </a:lnTo>
                <a:lnTo>
                  <a:pt x="695155" y="761947"/>
                </a:lnTo>
                <a:lnTo>
                  <a:pt x="725775" y="796749"/>
                </a:lnTo>
                <a:lnTo>
                  <a:pt x="750335" y="835729"/>
                </a:lnTo>
                <a:lnTo>
                  <a:pt x="768551" y="878072"/>
                </a:lnTo>
                <a:lnTo>
                  <a:pt x="780140" y="922965"/>
                </a:lnTo>
                <a:lnTo>
                  <a:pt x="784819" y="969595"/>
                </a:lnTo>
                <a:lnTo>
                  <a:pt x="937397" y="969595"/>
                </a:lnTo>
                <a:lnTo>
                  <a:pt x="959604" y="974076"/>
                </a:lnTo>
                <a:lnTo>
                  <a:pt x="977734" y="986296"/>
                </a:lnTo>
                <a:lnTo>
                  <a:pt x="989954" y="1004426"/>
                </a:lnTo>
                <a:lnTo>
                  <a:pt x="994435" y="1026633"/>
                </a:lnTo>
                <a:lnTo>
                  <a:pt x="989954" y="1048840"/>
                </a:lnTo>
                <a:lnTo>
                  <a:pt x="977734" y="1066970"/>
                </a:lnTo>
                <a:lnTo>
                  <a:pt x="959604" y="1079191"/>
                </a:lnTo>
                <a:lnTo>
                  <a:pt x="937397" y="1083672"/>
                </a:lnTo>
                <a:lnTo>
                  <a:pt x="784905" y="1083672"/>
                </a:lnTo>
                <a:lnTo>
                  <a:pt x="784905" y="1131071"/>
                </a:lnTo>
                <a:lnTo>
                  <a:pt x="788679" y="1149785"/>
                </a:lnTo>
                <a:lnTo>
                  <a:pt x="798975" y="1165069"/>
                </a:lnTo>
                <a:lnTo>
                  <a:pt x="814250" y="1175375"/>
                </a:lnTo>
                <a:lnTo>
                  <a:pt x="832959" y="1179154"/>
                </a:lnTo>
                <a:lnTo>
                  <a:pt x="845194" y="1179154"/>
                </a:lnTo>
                <a:lnTo>
                  <a:pt x="868338" y="1183746"/>
                </a:lnTo>
                <a:lnTo>
                  <a:pt x="887210" y="1196280"/>
                </a:lnTo>
                <a:lnTo>
                  <a:pt x="900146" y="1214888"/>
                </a:lnTo>
                <a:lnTo>
                  <a:pt x="905484" y="1237704"/>
                </a:lnTo>
                <a:lnTo>
                  <a:pt x="909694" y="1256064"/>
                </a:lnTo>
                <a:lnTo>
                  <a:pt x="920171" y="1270986"/>
                </a:lnTo>
                <a:lnTo>
                  <a:pt x="935418" y="1281009"/>
                </a:lnTo>
                <a:lnTo>
                  <a:pt x="953938" y="1284675"/>
                </a:lnTo>
                <a:lnTo>
                  <a:pt x="1128181" y="1284675"/>
                </a:lnTo>
                <a:lnTo>
                  <a:pt x="1106972" y="1291234"/>
                </a:lnTo>
                <a:lnTo>
                  <a:pt x="1083425" y="1334527"/>
                </a:lnTo>
                <a:lnTo>
                  <a:pt x="1048368" y="1368543"/>
                </a:lnTo>
                <a:lnTo>
                  <a:pt x="1004355" y="1390783"/>
                </a:lnTo>
                <a:lnTo>
                  <a:pt x="953938" y="1398752"/>
                </a:lnTo>
                <a:close/>
              </a:path>
              <a:path w="1916429" h="2595879">
                <a:moveTo>
                  <a:pt x="1128181" y="1284675"/>
                </a:moveTo>
                <a:lnTo>
                  <a:pt x="953938" y="1284675"/>
                </a:lnTo>
                <a:lnTo>
                  <a:pt x="972474" y="1281009"/>
                </a:lnTo>
                <a:lnTo>
                  <a:pt x="987733" y="1270986"/>
                </a:lnTo>
                <a:lnTo>
                  <a:pt x="998205" y="1256064"/>
                </a:lnTo>
                <a:lnTo>
                  <a:pt x="1002392" y="1237903"/>
                </a:lnTo>
                <a:lnTo>
                  <a:pt x="1007566" y="1215020"/>
                </a:lnTo>
                <a:lnTo>
                  <a:pt x="1020654" y="1196280"/>
                </a:lnTo>
                <a:lnTo>
                  <a:pt x="1039634" y="1183746"/>
                </a:lnTo>
                <a:lnTo>
                  <a:pt x="1062710" y="1179154"/>
                </a:lnTo>
                <a:lnTo>
                  <a:pt x="1081476" y="1179154"/>
                </a:lnTo>
                <a:lnTo>
                  <a:pt x="1100186" y="1175375"/>
                </a:lnTo>
                <a:lnTo>
                  <a:pt x="1115460" y="1165069"/>
                </a:lnTo>
                <a:lnTo>
                  <a:pt x="1125756" y="1149785"/>
                </a:lnTo>
                <a:lnTo>
                  <a:pt x="1129531" y="1131071"/>
                </a:lnTo>
                <a:lnTo>
                  <a:pt x="1129539" y="976981"/>
                </a:lnTo>
                <a:lnTo>
                  <a:pt x="1133313" y="928800"/>
                </a:lnTo>
                <a:lnTo>
                  <a:pt x="1144459" y="882257"/>
                </a:lnTo>
                <a:lnTo>
                  <a:pt x="1162666" y="838369"/>
                </a:lnTo>
                <a:lnTo>
                  <a:pt x="1187631" y="798041"/>
                </a:lnTo>
                <a:lnTo>
                  <a:pt x="1219052" y="762175"/>
                </a:lnTo>
                <a:lnTo>
                  <a:pt x="1252995" y="724760"/>
                </a:lnTo>
                <a:lnTo>
                  <a:pt x="1281441" y="683515"/>
                </a:lnTo>
                <a:lnTo>
                  <a:pt x="1304089" y="638979"/>
                </a:lnTo>
                <a:lnTo>
                  <a:pt x="1320640" y="591691"/>
                </a:lnTo>
                <a:lnTo>
                  <a:pt x="1330791" y="542190"/>
                </a:lnTo>
                <a:lnTo>
                  <a:pt x="1334241" y="491014"/>
                </a:lnTo>
                <a:lnTo>
                  <a:pt x="1331355" y="444153"/>
                </a:lnTo>
                <a:lnTo>
                  <a:pt x="1322927" y="399005"/>
                </a:lnTo>
                <a:lnTo>
                  <a:pt x="1309298" y="355907"/>
                </a:lnTo>
                <a:lnTo>
                  <a:pt x="1290812" y="315209"/>
                </a:lnTo>
                <a:lnTo>
                  <a:pt x="1267812" y="277257"/>
                </a:lnTo>
                <a:lnTo>
                  <a:pt x="1240640" y="242397"/>
                </a:lnTo>
                <a:lnTo>
                  <a:pt x="1209640" y="210976"/>
                </a:lnTo>
                <a:lnTo>
                  <a:pt x="1175154" y="183339"/>
                </a:lnTo>
                <a:lnTo>
                  <a:pt x="1137406" y="159778"/>
                </a:lnTo>
                <a:lnTo>
                  <a:pt x="1097096" y="140805"/>
                </a:lnTo>
                <a:lnTo>
                  <a:pt x="1054209" y="126601"/>
                </a:lnTo>
                <a:lnTo>
                  <a:pt x="1009209" y="117566"/>
                </a:lnTo>
                <a:lnTo>
                  <a:pt x="962437" y="114048"/>
                </a:lnTo>
                <a:lnTo>
                  <a:pt x="1271223" y="114048"/>
                </a:lnTo>
                <a:lnTo>
                  <a:pt x="1321893" y="162116"/>
                </a:lnTo>
                <a:lnTo>
                  <a:pt x="1349893" y="196068"/>
                </a:lnTo>
                <a:lnTo>
                  <a:pt x="1374808" y="232469"/>
                </a:lnTo>
                <a:lnTo>
                  <a:pt x="1396437" y="271118"/>
                </a:lnTo>
                <a:lnTo>
                  <a:pt x="1414582" y="311812"/>
                </a:lnTo>
                <a:lnTo>
                  <a:pt x="1429042" y="354350"/>
                </a:lnTo>
                <a:lnTo>
                  <a:pt x="1439618" y="398531"/>
                </a:lnTo>
                <a:lnTo>
                  <a:pt x="1446110" y="444153"/>
                </a:lnTo>
                <a:lnTo>
                  <a:pt x="1448318" y="491014"/>
                </a:lnTo>
                <a:lnTo>
                  <a:pt x="1445777" y="541168"/>
                </a:lnTo>
                <a:lnTo>
                  <a:pt x="1438265" y="590211"/>
                </a:lnTo>
                <a:lnTo>
                  <a:pt x="1425953" y="637843"/>
                </a:lnTo>
                <a:lnTo>
                  <a:pt x="1409099" y="683515"/>
                </a:lnTo>
                <a:lnTo>
                  <a:pt x="1409008" y="683761"/>
                </a:lnTo>
                <a:lnTo>
                  <a:pt x="1387599" y="727663"/>
                </a:lnTo>
                <a:lnTo>
                  <a:pt x="1361896" y="769248"/>
                </a:lnTo>
                <a:lnTo>
                  <a:pt x="1332066" y="808211"/>
                </a:lnTo>
                <a:lnTo>
                  <a:pt x="1298279" y="844253"/>
                </a:lnTo>
                <a:lnTo>
                  <a:pt x="1275110" y="871926"/>
                </a:lnTo>
                <a:lnTo>
                  <a:pt x="1247254" y="939510"/>
                </a:lnTo>
                <a:lnTo>
                  <a:pt x="1243607" y="1131071"/>
                </a:lnTo>
                <a:lnTo>
                  <a:pt x="1236830" y="1177611"/>
                </a:lnTo>
                <a:lnTo>
                  <a:pt x="1217811" y="1218865"/>
                </a:lnTo>
                <a:lnTo>
                  <a:pt x="1188517" y="1252865"/>
                </a:lnTo>
                <a:lnTo>
                  <a:pt x="1150915" y="1277644"/>
                </a:lnTo>
                <a:lnTo>
                  <a:pt x="1128181" y="1284675"/>
                </a:lnTo>
                <a:close/>
              </a:path>
              <a:path w="1916429" h="2595879">
                <a:moveTo>
                  <a:pt x="586240" y="2595410"/>
                </a:moveTo>
                <a:lnTo>
                  <a:pt x="564033" y="2590330"/>
                </a:lnTo>
                <a:lnTo>
                  <a:pt x="545903" y="2578900"/>
                </a:lnTo>
                <a:lnTo>
                  <a:pt x="533682" y="2559850"/>
                </a:lnTo>
                <a:lnTo>
                  <a:pt x="529202" y="2538260"/>
                </a:lnTo>
                <a:lnTo>
                  <a:pt x="529202" y="2373160"/>
                </a:lnTo>
                <a:lnTo>
                  <a:pt x="532067" y="2323630"/>
                </a:lnTo>
                <a:lnTo>
                  <a:pt x="540451" y="2275370"/>
                </a:lnTo>
                <a:lnTo>
                  <a:pt x="554037" y="2228380"/>
                </a:lnTo>
                <a:lnTo>
                  <a:pt x="572506" y="2183930"/>
                </a:lnTo>
                <a:lnTo>
                  <a:pt x="595541" y="2143290"/>
                </a:lnTo>
                <a:lnTo>
                  <a:pt x="622823" y="2105190"/>
                </a:lnTo>
                <a:lnTo>
                  <a:pt x="654036" y="2069630"/>
                </a:lnTo>
                <a:lnTo>
                  <a:pt x="688862" y="2037880"/>
                </a:lnTo>
                <a:lnTo>
                  <a:pt x="726982" y="2009940"/>
                </a:lnTo>
                <a:lnTo>
                  <a:pt x="768078" y="1987080"/>
                </a:lnTo>
                <a:lnTo>
                  <a:pt x="731430" y="1951520"/>
                </a:lnTo>
                <a:lnTo>
                  <a:pt x="701375" y="1910880"/>
                </a:lnTo>
                <a:lnTo>
                  <a:pt x="678803" y="1865160"/>
                </a:lnTo>
                <a:lnTo>
                  <a:pt x="664607" y="1814360"/>
                </a:lnTo>
                <a:lnTo>
                  <a:pt x="659677" y="1761020"/>
                </a:lnTo>
                <a:lnTo>
                  <a:pt x="663360" y="1715300"/>
                </a:lnTo>
                <a:lnTo>
                  <a:pt x="674420" y="1669580"/>
                </a:lnTo>
                <a:lnTo>
                  <a:pt x="691956" y="1628940"/>
                </a:lnTo>
                <a:lnTo>
                  <a:pt x="715474" y="1590840"/>
                </a:lnTo>
                <a:lnTo>
                  <a:pt x="744379" y="1556550"/>
                </a:lnTo>
                <a:lnTo>
                  <a:pt x="778075" y="1527340"/>
                </a:lnTo>
                <a:lnTo>
                  <a:pt x="815967" y="1504480"/>
                </a:lnTo>
                <a:lnTo>
                  <a:pt x="857459" y="1486700"/>
                </a:lnTo>
                <a:lnTo>
                  <a:pt x="901955" y="1475270"/>
                </a:lnTo>
                <a:lnTo>
                  <a:pt x="948861" y="1472730"/>
                </a:lnTo>
                <a:lnTo>
                  <a:pt x="995768" y="1475270"/>
                </a:lnTo>
                <a:lnTo>
                  <a:pt x="1040264" y="1486700"/>
                </a:lnTo>
                <a:lnTo>
                  <a:pt x="1081756" y="1504480"/>
                </a:lnTo>
                <a:lnTo>
                  <a:pt x="1119648" y="1527340"/>
                </a:lnTo>
                <a:lnTo>
                  <a:pt x="1153344" y="1556550"/>
                </a:lnTo>
                <a:lnTo>
                  <a:pt x="1177967" y="1585760"/>
                </a:lnTo>
                <a:lnTo>
                  <a:pt x="948861" y="1585760"/>
                </a:lnTo>
                <a:lnTo>
                  <a:pt x="902311" y="1592110"/>
                </a:lnTo>
                <a:lnTo>
                  <a:pt x="860482" y="1609890"/>
                </a:lnTo>
                <a:lnTo>
                  <a:pt x="825042" y="1637830"/>
                </a:lnTo>
                <a:lnTo>
                  <a:pt x="797661" y="1673390"/>
                </a:lnTo>
                <a:lnTo>
                  <a:pt x="780009" y="1715300"/>
                </a:lnTo>
                <a:lnTo>
                  <a:pt x="773754" y="1761020"/>
                </a:lnTo>
                <a:lnTo>
                  <a:pt x="780009" y="1808010"/>
                </a:lnTo>
                <a:lnTo>
                  <a:pt x="797661" y="1849920"/>
                </a:lnTo>
                <a:lnTo>
                  <a:pt x="825042" y="1885480"/>
                </a:lnTo>
                <a:lnTo>
                  <a:pt x="860482" y="1912150"/>
                </a:lnTo>
                <a:lnTo>
                  <a:pt x="902311" y="1929930"/>
                </a:lnTo>
                <a:lnTo>
                  <a:pt x="948861" y="1936280"/>
                </a:lnTo>
                <a:lnTo>
                  <a:pt x="1178243" y="1936280"/>
                </a:lnTo>
                <a:lnTo>
                  <a:pt x="1171980" y="1945170"/>
                </a:lnTo>
                <a:lnTo>
                  <a:pt x="1138058" y="1979460"/>
                </a:lnTo>
                <a:lnTo>
                  <a:pt x="1181516" y="2002320"/>
                </a:lnTo>
                <a:lnTo>
                  <a:pt x="1221891" y="2030260"/>
                </a:lnTo>
                <a:lnTo>
                  <a:pt x="1251443" y="2055660"/>
                </a:lnTo>
                <a:lnTo>
                  <a:pt x="960440" y="2055660"/>
                </a:lnTo>
                <a:lnTo>
                  <a:pt x="913572" y="2059470"/>
                </a:lnTo>
                <a:lnTo>
                  <a:pt x="868839" y="2069630"/>
                </a:lnTo>
                <a:lnTo>
                  <a:pt x="826732" y="2084870"/>
                </a:lnTo>
                <a:lnTo>
                  <a:pt x="787742" y="2106460"/>
                </a:lnTo>
                <a:lnTo>
                  <a:pt x="752358" y="2133130"/>
                </a:lnTo>
                <a:lnTo>
                  <a:pt x="721072" y="2164880"/>
                </a:lnTo>
                <a:lnTo>
                  <a:pt x="694375" y="2200440"/>
                </a:lnTo>
                <a:lnTo>
                  <a:pt x="672756" y="2239810"/>
                </a:lnTo>
                <a:lnTo>
                  <a:pt x="656707" y="2281720"/>
                </a:lnTo>
                <a:lnTo>
                  <a:pt x="646717" y="2326170"/>
                </a:lnTo>
                <a:lnTo>
                  <a:pt x="643278" y="2373160"/>
                </a:lnTo>
                <a:lnTo>
                  <a:pt x="643278" y="2538260"/>
                </a:lnTo>
                <a:lnTo>
                  <a:pt x="638794" y="2559850"/>
                </a:lnTo>
                <a:lnTo>
                  <a:pt x="626566" y="2578900"/>
                </a:lnTo>
                <a:lnTo>
                  <a:pt x="608435" y="2590330"/>
                </a:lnTo>
                <a:lnTo>
                  <a:pt x="586240" y="2595410"/>
                </a:lnTo>
                <a:close/>
              </a:path>
              <a:path w="1916429" h="2595879">
                <a:moveTo>
                  <a:pt x="1178243" y="1936280"/>
                </a:moveTo>
                <a:lnTo>
                  <a:pt x="948861" y="1936280"/>
                </a:lnTo>
                <a:lnTo>
                  <a:pt x="995412" y="1929930"/>
                </a:lnTo>
                <a:lnTo>
                  <a:pt x="1037241" y="1912150"/>
                </a:lnTo>
                <a:lnTo>
                  <a:pt x="1072681" y="1885480"/>
                </a:lnTo>
                <a:lnTo>
                  <a:pt x="1100062" y="1849920"/>
                </a:lnTo>
                <a:lnTo>
                  <a:pt x="1117714" y="1808010"/>
                </a:lnTo>
                <a:lnTo>
                  <a:pt x="1123969" y="1761020"/>
                </a:lnTo>
                <a:lnTo>
                  <a:pt x="1117714" y="1715300"/>
                </a:lnTo>
                <a:lnTo>
                  <a:pt x="1100062" y="1673390"/>
                </a:lnTo>
                <a:lnTo>
                  <a:pt x="1072681" y="1637830"/>
                </a:lnTo>
                <a:lnTo>
                  <a:pt x="1037241" y="1609890"/>
                </a:lnTo>
                <a:lnTo>
                  <a:pt x="995412" y="1592110"/>
                </a:lnTo>
                <a:lnTo>
                  <a:pt x="948861" y="1585760"/>
                </a:lnTo>
                <a:lnTo>
                  <a:pt x="1177967" y="1585760"/>
                </a:lnTo>
                <a:lnTo>
                  <a:pt x="1205767" y="1628940"/>
                </a:lnTo>
                <a:lnTo>
                  <a:pt x="1223303" y="1669580"/>
                </a:lnTo>
                <a:lnTo>
                  <a:pt x="1234261" y="1714030"/>
                </a:lnTo>
                <a:lnTo>
                  <a:pt x="1238046" y="1761020"/>
                </a:lnTo>
                <a:lnTo>
                  <a:pt x="1233528" y="1813090"/>
                </a:lnTo>
                <a:lnTo>
                  <a:pt x="1220493" y="1861350"/>
                </a:lnTo>
                <a:lnTo>
                  <a:pt x="1199718" y="1905800"/>
                </a:lnTo>
                <a:lnTo>
                  <a:pt x="1178243" y="1936280"/>
                </a:lnTo>
                <a:close/>
              </a:path>
              <a:path w="1916429" h="2595879">
                <a:moveTo>
                  <a:pt x="57038" y="2460790"/>
                </a:moveTo>
                <a:lnTo>
                  <a:pt x="34831" y="2455710"/>
                </a:lnTo>
                <a:lnTo>
                  <a:pt x="16701" y="2444280"/>
                </a:lnTo>
                <a:lnTo>
                  <a:pt x="4480" y="2425230"/>
                </a:lnTo>
                <a:lnTo>
                  <a:pt x="0" y="2403640"/>
                </a:lnTo>
                <a:lnTo>
                  <a:pt x="4202" y="2350300"/>
                </a:lnTo>
                <a:lnTo>
                  <a:pt x="16376" y="2300770"/>
                </a:lnTo>
                <a:lnTo>
                  <a:pt x="35872" y="2253780"/>
                </a:lnTo>
                <a:lnTo>
                  <a:pt x="62037" y="2210600"/>
                </a:lnTo>
                <a:lnTo>
                  <a:pt x="94223" y="2172500"/>
                </a:lnTo>
                <a:lnTo>
                  <a:pt x="131778" y="2139480"/>
                </a:lnTo>
                <a:lnTo>
                  <a:pt x="174052" y="2111540"/>
                </a:lnTo>
                <a:lnTo>
                  <a:pt x="147091" y="2078520"/>
                </a:lnTo>
                <a:lnTo>
                  <a:pt x="126760" y="2040420"/>
                </a:lnTo>
                <a:lnTo>
                  <a:pt x="113927" y="1998510"/>
                </a:lnTo>
                <a:lnTo>
                  <a:pt x="109456" y="1952790"/>
                </a:lnTo>
                <a:lnTo>
                  <a:pt x="114070" y="1907070"/>
                </a:lnTo>
                <a:lnTo>
                  <a:pt x="127302" y="1865160"/>
                </a:lnTo>
                <a:lnTo>
                  <a:pt x="148240" y="1825790"/>
                </a:lnTo>
                <a:lnTo>
                  <a:pt x="175970" y="1792770"/>
                </a:lnTo>
                <a:lnTo>
                  <a:pt x="209580" y="1764830"/>
                </a:lnTo>
                <a:lnTo>
                  <a:pt x="248156" y="1744510"/>
                </a:lnTo>
                <a:lnTo>
                  <a:pt x="290785" y="1730540"/>
                </a:lnTo>
                <a:lnTo>
                  <a:pt x="336554" y="1726730"/>
                </a:lnTo>
                <a:lnTo>
                  <a:pt x="382325" y="1730540"/>
                </a:lnTo>
                <a:lnTo>
                  <a:pt x="424958" y="1744510"/>
                </a:lnTo>
                <a:lnTo>
                  <a:pt x="463538" y="1764830"/>
                </a:lnTo>
                <a:lnTo>
                  <a:pt x="497153" y="1792770"/>
                </a:lnTo>
                <a:lnTo>
                  <a:pt x="524889" y="1825790"/>
                </a:lnTo>
                <a:lnTo>
                  <a:pt x="532320" y="1839760"/>
                </a:lnTo>
                <a:lnTo>
                  <a:pt x="336554" y="1839760"/>
                </a:lnTo>
                <a:lnTo>
                  <a:pt x="292558" y="1848650"/>
                </a:lnTo>
                <a:lnTo>
                  <a:pt x="256633" y="1872780"/>
                </a:lnTo>
                <a:lnTo>
                  <a:pt x="232414" y="1909610"/>
                </a:lnTo>
                <a:lnTo>
                  <a:pt x="223533" y="1952790"/>
                </a:lnTo>
                <a:lnTo>
                  <a:pt x="232414" y="1997240"/>
                </a:lnTo>
                <a:lnTo>
                  <a:pt x="256633" y="2032800"/>
                </a:lnTo>
                <a:lnTo>
                  <a:pt x="292558" y="2056930"/>
                </a:lnTo>
                <a:lnTo>
                  <a:pt x="336554" y="2065820"/>
                </a:lnTo>
                <a:lnTo>
                  <a:pt x="532700" y="2065820"/>
                </a:lnTo>
                <a:lnTo>
                  <a:pt x="519236" y="2088680"/>
                </a:lnTo>
                <a:lnTo>
                  <a:pt x="487691" y="2122970"/>
                </a:lnTo>
                <a:lnTo>
                  <a:pt x="449671" y="2149640"/>
                </a:lnTo>
                <a:lnTo>
                  <a:pt x="406310" y="2169960"/>
                </a:lnTo>
                <a:lnTo>
                  <a:pt x="358742" y="2178850"/>
                </a:lnTo>
                <a:lnTo>
                  <a:pt x="352404" y="2182660"/>
                </a:lnTo>
                <a:lnTo>
                  <a:pt x="345663" y="2183930"/>
                </a:lnTo>
                <a:lnTo>
                  <a:pt x="338574" y="2186470"/>
                </a:lnTo>
                <a:lnTo>
                  <a:pt x="331193" y="2186470"/>
                </a:lnTo>
                <a:lnTo>
                  <a:pt x="281406" y="2191550"/>
                </a:lnTo>
                <a:lnTo>
                  <a:pt x="235705" y="2208060"/>
                </a:lnTo>
                <a:lnTo>
                  <a:pt x="195392" y="2233460"/>
                </a:lnTo>
                <a:lnTo>
                  <a:pt x="161770" y="2267750"/>
                </a:lnTo>
                <a:lnTo>
                  <a:pt x="136142" y="2308390"/>
                </a:lnTo>
                <a:lnTo>
                  <a:pt x="119810" y="2354110"/>
                </a:lnTo>
                <a:lnTo>
                  <a:pt x="114076" y="2403640"/>
                </a:lnTo>
                <a:lnTo>
                  <a:pt x="109592" y="2425230"/>
                </a:lnTo>
                <a:lnTo>
                  <a:pt x="97364" y="2444280"/>
                </a:lnTo>
                <a:lnTo>
                  <a:pt x="79233" y="2455710"/>
                </a:lnTo>
                <a:lnTo>
                  <a:pt x="57038" y="2460790"/>
                </a:lnTo>
                <a:close/>
              </a:path>
              <a:path w="1916429" h="2595879">
                <a:moveTo>
                  <a:pt x="1859365" y="2460790"/>
                </a:moveTo>
                <a:lnTo>
                  <a:pt x="1819028" y="2444280"/>
                </a:lnTo>
                <a:lnTo>
                  <a:pt x="1802327" y="2403640"/>
                </a:lnTo>
                <a:lnTo>
                  <a:pt x="1796592" y="2354110"/>
                </a:lnTo>
                <a:lnTo>
                  <a:pt x="1780255" y="2308390"/>
                </a:lnTo>
                <a:lnTo>
                  <a:pt x="1754622" y="2267750"/>
                </a:lnTo>
                <a:lnTo>
                  <a:pt x="1720994" y="2233460"/>
                </a:lnTo>
                <a:lnTo>
                  <a:pt x="1680675" y="2208060"/>
                </a:lnTo>
                <a:lnTo>
                  <a:pt x="1634970" y="2191550"/>
                </a:lnTo>
                <a:lnTo>
                  <a:pt x="1585182" y="2186470"/>
                </a:lnTo>
                <a:lnTo>
                  <a:pt x="1578084" y="2186470"/>
                </a:lnTo>
                <a:lnTo>
                  <a:pt x="1571243" y="2185200"/>
                </a:lnTo>
                <a:lnTo>
                  <a:pt x="1564712" y="2182660"/>
                </a:lnTo>
                <a:lnTo>
                  <a:pt x="1558545" y="2180120"/>
                </a:lnTo>
                <a:lnTo>
                  <a:pt x="1509773" y="2171230"/>
                </a:lnTo>
                <a:lnTo>
                  <a:pt x="1465235" y="2152180"/>
                </a:lnTo>
                <a:lnTo>
                  <a:pt x="1426122" y="2125510"/>
                </a:lnTo>
                <a:lnTo>
                  <a:pt x="1393626" y="2089950"/>
                </a:lnTo>
                <a:lnTo>
                  <a:pt x="1368939" y="2049310"/>
                </a:lnTo>
                <a:lnTo>
                  <a:pt x="1353253" y="2003590"/>
                </a:lnTo>
                <a:lnTo>
                  <a:pt x="1347759" y="1952790"/>
                </a:lnTo>
                <a:lnTo>
                  <a:pt x="1352374" y="1907070"/>
                </a:lnTo>
                <a:lnTo>
                  <a:pt x="1365610" y="1865160"/>
                </a:lnTo>
                <a:lnTo>
                  <a:pt x="1386552" y="1825790"/>
                </a:lnTo>
                <a:lnTo>
                  <a:pt x="1414287" y="1792770"/>
                </a:lnTo>
                <a:lnTo>
                  <a:pt x="1447902" y="1764830"/>
                </a:lnTo>
                <a:lnTo>
                  <a:pt x="1486483" y="1744510"/>
                </a:lnTo>
                <a:lnTo>
                  <a:pt x="1529115" y="1730540"/>
                </a:lnTo>
                <a:lnTo>
                  <a:pt x="1574886" y="1726730"/>
                </a:lnTo>
                <a:lnTo>
                  <a:pt x="1620656" y="1730540"/>
                </a:lnTo>
                <a:lnTo>
                  <a:pt x="1663285" y="1744510"/>
                </a:lnTo>
                <a:lnTo>
                  <a:pt x="1701861" y="1764830"/>
                </a:lnTo>
                <a:lnTo>
                  <a:pt x="1735471" y="1792770"/>
                </a:lnTo>
                <a:lnTo>
                  <a:pt x="1763201" y="1825790"/>
                </a:lnTo>
                <a:lnTo>
                  <a:pt x="1770630" y="1839760"/>
                </a:lnTo>
                <a:lnTo>
                  <a:pt x="1574886" y="1839760"/>
                </a:lnTo>
                <a:lnTo>
                  <a:pt x="1530885" y="1848650"/>
                </a:lnTo>
                <a:lnTo>
                  <a:pt x="1494950" y="1872780"/>
                </a:lnTo>
                <a:lnTo>
                  <a:pt x="1470721" y="1909610"/>
                </a:lnTo>
                <a:lnTo>
                  <a:pt x="1461836" y="1952790"/>
                </a:lnTo>
                <a:lnTo>
                  <a:pt x="1470721" y="1997240"/>
                </a:lnTo>
                <a:lnTo>
                  <a:pt x="1494950" y="2032800"/>
                </a:lnTo>
                <a:lnTo>
                  <a:pt x="1530885" y="2056930"/>
                </a:lnTo>
                <a:lnTo>
                  <a:pt x="1574886" y="2065820"/>
                </a:lnTo>
                <a:lnTo>
                  <a:pt x="1771288" y="2065820"/>
                </a:lnTo>
                <a:lnTo>
                  <a:pt x="1765348" y="2077250"/>
                </a:lnTo>
                <a:lnTo>
                  <a:pt x="1739071" y="2110270"/>
                </a:lnTo>
                <a:lnTo>
                  <a:pt x="1782093" y="2136940"/>
                </a:lnTo>
                <a:lnTo>
                  <a:pt x="1820336" y="2169960"/>
                </a:lnTo>
                <a:lnTo>
                  <a:pt x="1853131" y="2209330"/>
                </a:lnTo>
                <a:lnTo>
                  <a:pt x="1879806" y="2252510"/>
                </a:lnTo>
                <a:lnTo>
                  <a:pt x="1899691" y="2299500"/>
                </a:lnTo>
                <a:lnTo>
                  <a:pt x="1912113" y="2350300"/>
                </a:lnTo>
                <a:lnTo>
                  <a:pt x="1916403" y="2403640"/>
                </a:lnTo>
                <a:lnTo>
                  <a:pt x="1911919" y="2425230"/>
                </a:lnTo>
                <a:lnTo>
                  <a:pt x="1899691" y="2444280"/>
                </a:lnTo>
                <a:lnTo>
                  <a:pt x="1881560" y="2455710"/>
                </a:lnTo>
                <a:lnTo>
                  <a:pt x="1859365" y="2460790"/>
                </a:lnTo>
                <a:close/>
              </a:path>
              <a:path w="1916429" h="2595879">
                <a:moveTo>
                  <a:pt x="532700" y="2065820"/>
                </a:moveTo>
                <a:lnTo>
                  <a:pt x="336554" y="2065820"/>
                </a:lnTo>
                <a:lnTo>
                  <a:pt x="380556" y="2056930"/>
                </a:lnTo>
                <a:lnTo>
                  <a:pt x="416490" y="2032800"/>
                </a:lnTo>
                <a:lnTo>
                  <a:pt x="440719" y="1997240"/>
                </a:lnTo>
                <a:lnTo>
                  <a:pt x="449605" y="1952790"/>
                </a:lnTo>
                <a:lnTo>
                  <a:pt x="440719" y="1909610"/>
                </a:lnTo>
                <a:lnTo>
                  <a:pt x="416490" y="1872780"/>
                </a:lnTo>
                <a:lnTo>
                  <a:pt x="380556" y="1848650"/>
                </a:lnTo>
                <a:lnTo>
                  <a:pt x="336554" y="1839760"/>
                </a:lnTo>
                <a:lnTo>
                  <a:pt x="532320" y="1839760"/>
                </a:lnTo>
                <a:lnTo>
                  <a:pt x="545831" y="1865160"/>
                </a:lnTo>
                <a:lnTo>
                  <a:pt x="559066" y="1907070"/>
                </a:lnTo>
                <a:lnTo>
                  <a:pt x="563681" y="1952790"/>
                </a:lnTo>
                <a:lnTo>
                  <a:pt x="558365" y="2002320"/>
                </a:lnTo>
                <a:lnTo>
                  <a:pt x="543172" y="2048040"/>
                </a:lnTo>
                <a:lnTo>
                  <a:pt x="532700" y="2065820"/>
                </a:lnTo>
                <a:close/>
              </a:path>
              <a:path w="1916429" h="2595879">
                <a:moveTo>
                  <a:pt x="1771288" y="2065820"/>
                </a:moveTo>
                <a:lnTo>
                  <a:pt x="1574886" y="2065820"/>
                </a:lnTo>
                <a:lnTo>
                  <a:pt x="1618883" y="2056930"/>
                </a:lnTo>
                <a:lnTo>
                  <a:pt x="1654808" y="2032800"/>
                </a:lnTo>
                <a:lnTo>
                  <a:pt x="1679027" y="1997240"/>
                </a:lnTo>
                <a:lnTo>
                  <a:pt x="1687908" y="1952790"/>
                </a:lnTo>
                <a:lnTo>
                  <a:pt x="1679027" y="1909610"/>
                </a:lnTo>
                <a:lnTo>
                  <a:pt x="1654808" y="1872780"/>
                </a:lnTo>
                <a:lnTo>
                  <a:pt x="1618883" y="1848650"/>
                </a:lnTo>
                <a:lnTo>
                  <a:pt x="1574886" y="1839760"/>
                </a:lnTo>
                <a:lnTo>
                  <a:pt x="1770630" y="1839760"/>
                </a:lnTo>
                <a:lnTo>
                  <a:pt x="1784139" y="1865160"/>
                </a:lnTo>
                <a:lnTo>
                  <a:pt x="1797371" y="1907070"/>
                </a:lnTo>
                <a:lnTo>
                  <a:pt x="1801984" y="1952790"/>
                </a:lnTo>
                <a:lnTo>
                  <a:pt x="1797637" y="1997240"/>
                </a:lnTo>
                <a:lnTo>
                  <a:pt x="1785147" y="2039150"/>
                </a:lnTo>
                <a:lnTo>
                  <a:pt x="1771288" y="2065820"/>
                </a:lnTo>
                <a:close/>
              </a:path>
              <a:path w="1916429" h="2595879">
                <a:moveTo>
                  <a:pt x="1331133" y="2595410"/>
                </a:moveTo>
                <a:lnTo>
                  <a:pt x="1308996" y="2590330"/>
                </a:lnTo>
                <a:lnTo>
                  <a:pt x="1291060" y="2577630"/>
                </a:lnTo>
                <a:lnTo>
                  <a:pt x="1279128" y="2559850"/>
                </a:lnTo>
                <a:lnTo>
                  <a:pt x="1275007" y="2536990"/>
                </a:lnTo>
                <a:lnTo>
                  <a:pt x="1277639" y="2374430"/>
                </a:lnTo>
                <a:lnTo>
                  <a:pt x="1277659" y="2373160"/>
                </a:lnTo>
                <a:lnTo>
                  <a:pt x="1274220" y="2326170"/>
                </a:lnTo>
                <a:lnTo>
                  <a:pt x="1264231" y="2281720"/>
                </a:lnTo>
                <a:lnTo>
                  <a:pt x="1248180" y="2239810"/>
                </a:lnTo>
                <a:lnTo>
                  <a:pt x="1226560" y="2200440"/>
                </a:lnTo>
                <a:lnTo>
                  <a:pt x="1199860" y="2164880"/>
                </a:lnTo>
                <a:lnTo>
                  <a:pt x="1168570" y="2133130"/>
                </a:lnTo>
                <a:lnTo>
                  <a:pt x="1133181" y="2106460"/>
                </a:lnTo>
                <a:lnTo>
                  <a:pt x="1094183" y="2084870"/>
                </a:lnTo>
                <a:lnTo>
                  <a:pt x="1052067" y="2069630"/>
                </a:lnTo>
                <a:lnTo>
                  <a:pt x="1007323" y="2059470"/>
                </a:lnTo>
                <a:lnTo>
                  <a:pt x="960440" y="2055660"/>
                </a:lnTo>
                <a:lnTo>
                  <a:pt x="1251443" y="2055660"/>
                </a:lnTo>
                <a:lnTo>
                  <a:pt x="1291985" y="2097570"/>
                </a:lnTo>
                <a:lnTo>
                  <a:pt x="1321001" y="2136940"/>
                </a:lnTo>
                <a:lnTo>
                  <a:pt x="1345529" y="2178850"/>
                </a:lnTo>
                <a:lnTo>
                  <a:pt x="1365218" y="2224570"/>
                </a:lnTo>
                <a:lnTo>
                  <a:pt x="1379716" y="2271560"/>
                </a:lnTo>
                <a:lnTo>
                  <a:pt x="1388672" y="2322360"/>
                </a:lnTo>
                <a:lnTo>
                  <a:pt x="1391661" y="2373160"/>
                </a:lnTo>
                <a:lnTo>
                  <a:pt x="1391736" y="2374430"/>
                </a:lnTo>
                <a:lnTo>
                  <a:pt x="1389124" y="2536990"/>
                </a:lnTo>
                <a:lnTo>
                  <a:pt x="1389084" y="2539530"/>
                </a:lnTo>
                <a:lnTo>
                  <a:pt x="1384240" y="2561120"/>
                </a:lnTo>
                <a:lnTo>
                  <a:pt x="1371723" y="2578900"/>
                </a:lnTo>
                <a:lnTo>
                  <a:pt x="1353398" y="2590330"/>
                </a:lnTo>
                <a:lnTo>
                  <a:pt x="1331133" y="259541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35138" y="5349875"/>
            <a:ext cx="682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Stable</a:t>
            </a:r>
            <a:r>
              <a:rPr sz="18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Diffusion</a:t>
            </a:r>
            <a:r>
              <a:rPr sz="180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was</a:t>
            </a:r>
            <a:r>
              <a:rPr sz="180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released</a:t>
            </a:r>
            <a:r>
              <a:rPr sz="18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public</a:t>
            </a:r>
            <a:r>
              <a:rPr sz="18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sz="1800" spc="-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research</a:t>
            </a:r>
            <a:r>
              <a:rPr sz="1800" spc="-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Roboto"/>
                <a:cs typeface="Roboto"/>
              </a:rPr>
              <a:t>fine-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tuning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0" y="1333500"/>
            <a:ext cx="3076574" cy="4686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1875" y="1295400"/>
            <a:ext cx="4657724" cy="4686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96300" y="1333500"/>
            <a:ext cx="3476624" cy="4648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Excited?</a:t>
            </a: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7187" y="2625725"/>
            <a:ext cx="6391910" cy="11855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26745" marR="5080" indent="-614680">
              <a:lnSpc>
                <a:spcPts val="4280"/>
              </a:lnSpc>
              <a:spcBef>
                <a:spcPts val="725"/>
              </a:spcBef>
            </a:pPr>
            <a:r>
              <a:rPr sz="4050" spc="-40" dirty="0"/>
              <a:t>Stability</a:t>
            </a:r>
            <a:r>
              <a:rPr sz="4050" spc="-130" dirty="0"/>
              <a:t> </a:t>
            </a:r>
            <a:r>
              <a:rPr sz="4050" dirty="0"/>
              <a:t>AI</a:t>
            </a:r>
            <a:r>
              <a:rPr sz="4050" spc="-135" dirty="0"/>
              <a:t> </a:t>
            </a:r>
            <a:r>
              <a:rPr sz="4050" spc="-20" dirty="0"/>
              <a:t>ignited</a:t>
            </a:r>
            <a:r>
              <a:rPr sz="4050" spc="-190" dirty="0"/>
              <a:t> </a:t>
            </a:r>
            <a:r>
              <a:rPr sz="4050" dirty="0"/>
              <a:t>this</a:t>
            </a:r>
            <a:r>
              <a:rPr sz="4050" spc="-150" dirty="0"/>
              <a:t> </a:t>
            </a:r>
            <a:r>
              <a:rPr sz="4050" spc="-20" dirty="0"/>
              <a:t>great </a:t>
            </a:r>
            <a:r>
              <a:rPr sz="4050" spc="-204" dirty="0">
                <a:solidFill>
                  <a:srgbClr val="2574EC"/>
                </a:solidFill>
              </a:rPr>
              <a:t>Text-</a:t>
            </a:r>
            <a:r>
              <a:rPr sz="4050" spc="-150" dirty="0">
                <a:solidFill>
                  <a:srgbClr val="2574EC"/>
                </a:solidFill>
              </a:rPr>
              <a:t>Image-</a:t>
            </a:r>
            <a:r>
              <a:rPr sz="4050" spc="-10" dirty="0">
                <a:solidFill>
                  <a:srgbClr val="2574EC"/>
                </a:solidFill>
              </a:rPr>
              <a:t>Movement</a:t>
            </a:r>
            <a:endParaRPr sz="4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22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956468"/>
            <a:ext cx="706310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Stability.AI</a:t>
            </a:r>
            <a:r>
              <a:rPr sz="1600" spc="-9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was</a:t>
            </a:r>
            <a:r>
              <a:rPr sz="1600" spc="-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founded</a:t>
            </a:r>
            <a:r>
              <a:rPr sz="1600" spc="-2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by</a:t>
            </a:r>
            <a:r>
              <a:rPr sz="1600" spc="-2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D5D5D5"/>
                </a:solidFill>
                <a:latin typeface="Tahoma"/>
                <a:cs typeface="Tahoma"/>
              </a:rPr>
              <a:t>Emad,</a:t>
            </a:r>
            <a:r>
              <a:rPr sz="1600" spc="-8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who</a:t>
            </a:r>
            <a:r>
              <a:rPr sz="1600" spc="-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was</a:t>
            </a:r>
            <a:r>
              <a:rPr sz="1600" spc="-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Hedge</a:t>
            </a:r>
            <a:r>
              <a:rPr sz="1600" spc="-5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Fund</a:t>
            </a:r>
            <a:r>
              <a:rPr sz="1600" spc="-2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Manager</a:t>
            </a:r>
            <a:r>
              <a:rPr sz="1600" spc="-8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D5D5D5"/>
                </a:solidFill>
                <a:latin typeface="Tahoma"/>
                <a:cs typeface="Tahoma"/>
              </a:rPr>
              <a:t>for</a:t>
            </a:r>
            <a:r>
              <a:rPr sz="1600" spc="-9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13</a:t>
            </a:r>
            <a:r>
              <a:rPr sz="1600" spc="-6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years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0" dirty="0"/>
              <a:t> </a:t>
            </a:r>
            <a:r>
              <a:rPr dirty="0"/>
              <a:t>Diffusion:</a:t>
            </a:r>
            <a:r>
              <a:rPr spc="-100" dirty="0"/>
              <a:t> </a:t>
            </a:r>
            <a:r>
              <a:rPr spc="-25" dirty="0"/>
              <a:t>Stability</a:t>
            </a:r>
            <a:r>
              <a:rPr spc="-120" dirty="0"/>
              <a:t> </a:t>
            </a:r>
            <a:r>
              <a:rPr spc="-25" dirty="0"/>
              <a:t>AI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91250" y="1666875"/>
            <a:ext cx="5524500" cy="4000500"/>
            <a:chOff x="6191250" y="1666875"/>
            <a:chExt cx="5524500" cy="4000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1250" y="1666875"/>
              <a:ext cx="5524499" cy="40004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00775" y="1676400"/>
              <a:ext cx="5505450" cy="3981450"/>
            </a:xfrm>
            <a:custGeom>
              <a:avLst/>
              <a:gdLst/>
              <a:ahLst/>
              <a:cxnLst/>
              <a:rect l="l" t="t" r="r" b="b"/>
              <a:pathLst>
                <a:path w="5505450" h="3981450">
                  <a:moveTo>
                    <a:pt x="0" y="3895725"/>
                  </a:moveTo>
                  <a:lnTo>
                    <a:pt x="0" y="85725"/>
                  </a:lnTo>
                  <a:lnTo>
                    <a:pt x="0" y="80095"/>
                  </a:lnTo>
                  <a:lnTo>
                    <a:pt x="552" y="74523"/>
                  </a:lnTo>
                  <a:lnTo>
                    <a:pt x="14449" y="38100"/>
                  </a:lnTo>
                  <a:lnTo>
                    <a:pt x="17573" y="33423"/>
                  </a:lnTo>
                  <a:lnTo>
                    <a:pt x="21126" y="29089"/>
                  </a:lnTo>
                  <a:lnTo>
                    <a:pt x="25107" y="25107"/>
                  </a:lnTo>
                  <a:lnTo>
                    <a:pt x="29089" y="21126"/>
                  </a:lnTo>
                  <a:lnTo>
                    <a:pt x="33413" y="17573"/>
                  </a:lnTo>
                  <a:lnTo>
                    <a:pt x="38100" y="14449"/>
                  </a:lnTo>
                  <a:lnTo>
                    <a:pt x="42776" y="11315"/>
                  </a:lnTo>
                  <a:lnTo>
                    <a:pt x="47720" y="8677"/>
                  </a:lnTo>
                  <a:lnTo>
                    <a:pt x="52920" y="6524"/>
                  </a:lnTo>
                  <a:lnTo>
                    <a:pt x="58121" y="4371"/>
                  </a:lnTo>
                  <a:lnTo>
                    <a:pt x="63474" y="2743"/>
                  </a:lnTo>
                  <a:lnTo>
                    <a:pt x="68999" y="1647"/>
                  </a:lnTo>
                  <a:lnTo>
                    <a:pt x="74523" y="552"/>
                  </a:lnTo>
                  <a:lnTo>
                    <a:pt x="80095" y="0"/>
                  </a:lnTo>
                  <a:lnTo>
                    <a:pt x="85725" y="0"/>
                  </a:lnTo>
                  <a:lnTo>
                    <a:pt x="5419725" y="0"/>
                  </a:lnTo>
                  <a:lnTo>
                    <a:pt x="5425354" y="0"/>
                  </a:lnTo>
                  <a:lnTo>
                    <a:pt x="5430926" y="552"/>
                  </a:lnTo>
                  <a:lnTo>
                    <a:pt x="5436450" y="1647"/>
                  </a:lnTo>
                  <a:lnTo>
                    <a:pt x="5441965" y="2743"/>
                  </a:lnTo>
                  <a:lnTo>
                    <a:pt x="5447328" y="4371"/>
                  </a:lnTo>
                  <a:lnTo>
                    <a:pt x="5452529" y="6524"/>
                  </a:lnTo>
                  <a:lnTo>
                    <a:pt x="5457729" y="8677"/>
                  </a:lnTo>
                  <a:lnTo>
                    <a:pt x="5462673" y="11315"/>
                  </a:lnTo>
                  <a:lnTo>
                    <a:pt x="5467350" y="14449"/>
                  </a:lnTo>
                  <a:lnTo>
                    <a:pt x="5472026" y="17573"/>
                  </a:lnTo>
                  <a:lnTo>
                    <a:pt x="5476360" y="21126"/>
                  </a:lnTo>
                  <a:lnTo>
                    <a:pt x="5480342" y="25107"/>
                  </a:lnTo>
                  <a:lnTo>
                    <a:pt x="5484323" y="29089"/>
                  </a:lnTo>
                  <a:lnTo>
                    <a:pt x="5487876" y="33423"/>
                  </a:lnTo>
                  <a:lnTo>
                    <a:pt x="5491000" y="38100"/>
                  </a:lnTo>
                  <a:lnTo>
                    <a:pt x="5494124" y="42776"/>
                  </a:lnTo>
                  <a:lnTo>
                    <a:pt x="5505450" y="80095"/>
                  </a:lnTo>
                  <a:lnTo>
                    <a:pt x="5505450" y="85725"/>
                  </a:lnTo>
                  <a:lnTo>
                    <a:pt x="5505450" y="3895725"/>
                  </a:lnTo>
                  <a:lnTo>
                    <a:pt x="5505450" y="3901354"/>
                  </a:lnTo>
                  <a:lnTo>
                    <a:pt x="5504897" y="3906926"/>
                  </a:lnTo>
                  <a:lnTo>
                    <a:pt x="5491000" y="3943350"/>
                  </a:lnTo>
                  <a:lnTo>
                    <a:pt x="5487876" y="3948026"/>
                  </a:lnTo>
                  <a:lnTo>
                    <a:pt x="5467350" y="3967000"/>
                  </a:lnTo>
                  <a:lnTo>
                    <a:pt x="5462673" y="3970134"/>
                  </a:lnTo>
                  <a:lnTo>
                    <a:pt x="5457729" y="3972772"/>
                  </a:lnTo>
                  <a:lnTo>
                    <a:pt x="5452529" y="3974925"/>
                  </a:lnTo>
                  <a:lnTo>
                    <a:pt x="5447328" y="3977078"/>
                  </a:lnTo>
                  <a:lnTo>
                    <a:pt x="5441965" y="3978706"/>
                  </a:lnTo>
                  <a:lnTo>
                    <a:pt x="5436450" y="3979802"/>
                  </a:lnTo>
                  <a:lnTo>
                    <a:pt x="5430926" y="3980897"/>
                  </a:lnTo>
                  <a:lnTo>
                    <a:pt x="5425354" y="3981450"/>
                  </a:lnTo>
                  <a:lnTo>
                    <a:pt x="5419725" y="3981450"/>
                  </a:lnTo>
                  <a:lnTo>
                    <a:pt x="85725" y="3981450"/>
                  </a:lnTo>
                  <a:lnTo>
                    <a:pt x="80095" y="3981450"/>
                  </a:lnTo>
                  <a:lnTo>
                    <a:pt x="74523" y="3980897"/>
                  </a:lnTo>
                  <a:lnTo>
                    <a:pt x="68999" y="3979802"/>
                  </a:lnTo>
                  <a:lnTo>
                    <a:pt x="63474" y="3978706"/>
                  </a:lnTo>
                  <a:lnTo>
                    <a:pt x="58121" y="3977078"/>
                  </a:lnTo>
                  <a:lnTo>
                    <a:pt x="52920" y="3974925"/>
                  </a:lnTo>
                  <a:lnTo>
                    <a:pt x="47720" y="3972772"/>
                  </a:lnTo>
                  <a:lnTo>
                    <a:pt x="42776" y="3970134"/>
                  </a:lnTo>
                  <a:lnTo>
                    <a:pt x="38100" y="3967000"/>
                  </a:lnTo>
                  <a:lnTo>
                    <a:pt x="33413" y="3963876"/>
                  </a:lnTo>
                  <a:lnTo>
                    <a:pt x="14449" y="3943350"/>
                  </a:lnTo>
                  <a:lnTo>
                    <a:pt x="11315" y="3938673"/>
                  </a:lnTo>
                  <a:lnTo>
                    <a:pt x="0" y="3901354"/>
                  </a:lnTo>
                  <a:lnTo>
                    <a:pt x="0" y="38957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38250" y="1666875"/>
            <a:ext cx="4000500" cy="4000500"/>
            <a:chOff x="1238250" y="1666875"/>
            <a:chExt cx="4000500" cy="4000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250" y="1666875"/>
              <a:ext cx="4000500" cy="40005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47775" y="1676400"/>
              <a:ext cx="3981450" cy="3981450"/>
            </a:xfrm>
            <a:custGeom>
              <a:avLst/>
              <a:gdLst/>
              <a:ahLst/>
              <a:cxnLst/>
              <a:rect l="l" t="t" r="r" b="b"/>
              <a:pathLst>
                <a:path w="3981450" h="3981450">
                  <a:moveTo>
                    <a:pt x="3981450" y="1990725"/>
                  </a:moveTo>
                  <a:lnTo>
                    <a:pt x="3980849" y="2039578"/>
                  </a:lnTo>
                  <a:lnTo>
                    <a:pt x="3979049" y="2088403"/>
                  </a:lnTo>
                  <a:lnTo>
                    <a:pt x="3976055" y="2137171"/>
                  </a:lnTo>
                  <a:lnTo>
                    <a:pt x="3971867" y="2185854"/>
                  </a:lnTo>
                  <a:lnTo>
                    <a:pt x="3966479" y="2234412"/>
                  </a:lnTo>
                  <a:lnTo>
                    <a:pt x="3959904" y="2282828"/>
                  </a:lnTo>
                  <a:lnTo>
                    <a:pt x="3952140" y="2331062"/>
                  </a:lnTo>
                  <a:lnTo>
                    <a:pt x="3943197" y="2379097"/>
                  </a:lnTo>
                  <a:lnTo>
                    <a:pt x="3933080" y="2426897"/>
                  </a:lnTo>
                  <a:lnTo>
                    <a:pt x="3921785" y="2474433"/>
                  </a:lnTo>
                  <a:lnTo>
                    <a:pt x="3909333" y="2521675"/>
                  </a:lnTo>
                  <a:lnTo>
                    <a:pt x="3895725" y="2568597"/>
                  </a:lnTo>
                  <a:lnTo>
                    <a:pt x="3880975" y="2615178"/>
                  </a:lnTo>
                  <a:lnTo>
                    <a:pt x="3865083" y="2661380"/>
                  </a:lnTo>
                  <a:lnTo>
                    <a:pt x="3848057" y="2707176"/>
                  </a:lnTo>
                  <a:lnTo>
                    <a:pt x="3829916" y="2752544"/>
                  </a:lnTo>
                  <a:lnTo>
                    <a:pt x="3810665" y="2797449"/>
                  </a:lnTo>
                  <a:lnTo>
                    <a:pt x="3790321" y="2841869"/>
                  </a:lnTo>
                  <a:lnTo>
                    <a:pt x="3768887" y="2885776"/>
                  </a:lnTo>
                  <a:lnTo>
                    <a:pt x="3746382" y="2929147"/>
                  </a:lnTo>
                  <a:lnTo>
                    <a:pt x="3722828" y="2971948"/>
                  </a:lnTo>
                  <a:lnTo>
                    <a:pt x="3698224" y="3014157"/>
                  </a:lnTo>
                  <a:lnTo>
                    <a:pt x="3672594" y="3055755"/>
                  </a:lnTo>
                  <a:lnTo>
                    <a:pt x="3645950" y="3096710"/>
                  </a:lnTo>
                  <a:lnTo>
                    <a:pt x="3618311" y="3137000"/>
                  </a:lnTo>
                  <a:lnTo>
                    <a:pt x="3589686" y="3176597"/>
                  </a:lnTo>
                  <a:lnTo>
                    <a:pt x="3560105" y="3215479"/>
                  </a:lnTo>
                  <a:lnTo>
                    <a:pt x="3529574" y="3253625"/>
                  </a:lnTo>
                  <a:lnTo>
                    <a:pt x="3498119" y="3291010"/>
                  </a:lnTo>
                  <a:lnTo>
                    <a:pt x="3465756" y="3327615"/>
                  </a:lnTo>
                  <a:lnTo>
                    <a:pt x="3432502" y="3363410"/>
                  </a:lnTo>
                  <a:lnTo>
                    <a:pt x="3398377" y="3398377"/>
                  </a:lnTo>
                  <a:lnTo>
                    <a:pt x="3363410" y="3432502"/>
                  </a:lnTo>
                  <a:lnTo>
                    <a:pt x="3327615" y="3465756"/>
                  </a:lnTo>
                  <a:lnTo>
                    <a:pt x="3291010" y="3498119"/>
                  </a:lnTo>
                  <a:lnTo>
                    <a:pt x="3253625" y="3529574"/>
                  </a:lnTo>
                  <a:lnTo>
                    <a:pt x="3215479" y="3560105"/>
                  </a:lnTo>
                  <a:lnTo>
                    <a:pt x="3176597" y="3589686"/>
                  </a:lnTo>
                  <a:lnTo>
                    <a:pt x="3137000" y="3618311"/>
                  </a:lnTo>
                  <a:lnTo>
                    <a:pt x="3096710" y="3645950"/>
                  </a:lnTo>
                  <a:lnTo>
                    <a:pt x="3055755" y="3672594"/>
                  </a:lnTo>
                  <a:lnTo>
                    <a:pt x="3014157" y="3698224"/>
                  </a:lnTo>
                  <a:lnTo>
                    <a:pt x="2971948" y="3722828"/>
                  </a:lnTo>
                  <a:lnTo>
                    <a:pt x="2929147" y="3746382"/>
                  </a:lnTo>
                  <a:lnTo>
                    <a:pt x="2885776" y="3768887"/>
                  </a:lnTo>
                  <a:lnTo>
                    <a:pt x="2841869" y="3790321"/>
                  </a:lnTo>
                  <a:lnTo>
                    <a:pt x="2797449" y="3810665"/>
                  </a:lnTo>
                  <a:lnTo>
                    <a:pt x="2752544" y="3829916"/>
                  </a:lnTo>
                  <a:lnTo>
                    <a:pt x="2707176" y="3848057"/>
                  </a:lnTo>
                  <a:lnTo>
                    <a:pt x="2661380" y="3865083"/>
                  </a:lnTo>
                  <a:lnTo>
                    <a:pt x="2615179" y="3880975"/>
                  </a:lnTo>
                  <a:lnTo>
                    <a:pt x="2568606" y="3895725"/>
                  </a:lnTo>
                  <a:lnTo>
                    <a:pt x="2521677" y="3909333"/>
                  </a:lnTo>
                  <a:lnTo>
                    <a:pt x="2474433" y="3921785"/>
                  </a:lnTo>
                  <a:lnTo>
                    <a:pt x="2426897" y="3933080"/>
                  </a:lnTo>
                  <a:lnTo>
                    <a:pt x="2379097" y="3943197"/>
                  </a:lnTo>
                  <a:lnTo>
                    <a:pt x="2331062" y="3952140"/>
                  </a:lnTo>
                  <a:lnTo>
                    <a:pt x="2282828" y="3959904"/>
                  </a:lnTo>
                  <a:lnTo>
                    <a:pt x="2234412" y="3966479"/>
                  </a:lnTo>
                  <a:lnTo>
                    <a:pt x="2185854" y="3971867"/>
                  </a:lnTo>
                  <a:lnTo>
                    <a:pt x="2137171" y="3976055"/>
                  </a:lnTo>
                  <a:lnTo>
                    <a:pt x="2088403" y="3979049"/>
                  </a:lnTo>
                  <a:lnTo>
                    <a:pt x="2039578" y="3980849"/>
                  </a:lnTo>
                  <a:lnTo>
                    <a:pt x="1990725" y="3981450"/>
                  </a:lnTo>
                  <a:lnTo>
                    <a:pt x="1966295" y="3981299"/>
                  </a:lnTo>
                  <a:lnTo>
                    <a:pt x="1917454" y="3980099"/>
                  </a:lnTo>
                  <a:lnTo>
                    <a:pt x="1868652" y="3977701"/>
                  </a:lnTo>
                  <a:lnTo>
                    <a:pt x="1819925" y="3974111"/>
                  </a:lnTo>
                  <a:lnTo>
                    <a:pt x="1771297" y="3969320"/>
                  </a:lnTo>
                  <a:lnTo>
                    <a:pt x="1722812" y="3963340"/>
                  </a:lnTo>
                  <a:lnTo>
                    <a:pt x="1674479" y="3956170"/>
                  </a:lnTo>
                  <a:lnTo>
                    <a:pt x="1626344" y="3947815"/>
                  </a:lnTo>
                  <a:lnTo>
                    <a:pt x="1578419" y="3938286"/>
                  </a:lnTo>
                  <a:lnTo>
                    <a:pt x="1530752" y="3927580"/>
                  </a:lnTo>
                  <a:lnTo>
                    <a:pt x="1483354" y="3915704"/>
                  </a:lnTo>
                  <a:lnTo>
                    <a:pt x="1436273" y="3902674"/>
                  </a:lnTo>
                  <a:lnTo>
                    <a:pt x="1389512" y="3888494"/>
                  </a:lnTo>
                  <a:lnTo>
                    <a:pt x="1343120" y="3873171"/>
                  </a:lnTo>
                  <a:lnTo>
                    <a:pt x="1297118" y="3856708"/>
                  </a:lnTo>
                  <a:lnTo>
                    <a:pt x="1251535" y="3839127"/>
                  </a:lnTo>
                  <a:lnTo>
                    <a:pt x="1206392" y="3820428"/>
                  </a:lnTo>
                  <a:lnTo>
                    <a:pt x="1161729" y="3800629"/>
                  </a:lnTo>
                  <a:lnTo>
                    <a:pt x="1117559" y="3779737"/>
                  </a:lnTo>
                  <a:lnTo>
                    <a:pt x="1073921" y="3757769"/>
                  </a:lnTo>
                  <a:lnTo>
                    <a:pt x="1030825" y="3734736"/>
                  </a:lnTo>
                  <a:lnTo>
                    <a:pt x="988315" y="3710657"/>
                  </a:lnTo>
                  <a:lnTo>
                    <a:pt x="946408" y="3685537"/>
                  </a:lnTo>
                  <a:lnTo>
                    <a:pt x="905136" y="3659398"/>
                  </a:lnTo>
                  <a:lnTo>
                    <a:pt x="864508" y="3632254"/>
                  </a:lnTo>
                  <a:lnTo>
                    <a:pt x="824564" y="3604122"/>
                  </a:lnTo>
                  <a:lnTo>
                    <a:pt x="785316" y="3575015"/>
                  </a:lnTo>
                  <a:lnTo>
                    <a:pt x="746803" y="3544958"/>
                  </a:lnTo>
                  <a:lnTo>
                    <a:pt x="709034" y="3513959"/>
                  </a:lnTo>
                  <a:lnTo>
                    <a:pt x="672040" y="3482052"/>
                  </a:lnTo>
                  <a:lnTo>
                    <a:pt x="635833" y="3449238"/>
                  </a:lnTo>
                  <a:lnTo>
                    <a:pt x="600451" y="3415548"/>
                  </a:lnTo>
                  <a:lnTo>
                    <a:pt x="565901" y="3380998"/>
                  </a:lnTo>
                  <a:lnTo>
                    <a:pt x="532211" y="3345616"/>
                  </a:lnTo>
                  <a:lnTo>
                    <a:pt x="499397" y="3309409"/>
                  </a:lnTo>
                  <a:lnTo>
                    <a:pt x="467490" y="3272415"/>
                  </a:lnTo>
                  <a:lnTo>
                    <a:pt x="436491" y="3234644"/>
                  </a:lnTo>
                  <a:lnTo>
                    <a:pt x="406434" y="3196129"/>
                  </a:lnTo>
                  <a:lnTo>
                    <a:pt x="377327" y="3156885"/>
                  </a:lnTo>
                  <a:lnTo>
                    <a:pt x="349195" y="3116941"/>
                  </a:lnTo>
                  <a:lnTo>
                    <a:pt x="322051" y="3076313"/>
                  </a:lnTo>
                  <a:lnTo>
                    <a:pt x="295912" y="3035037"/>
                  </a:lnTo>
                  <a:lnTo>
                    <a:pt x="270791" y="2993128"/>
                  </a:lnTo>
                  <a:lnTo>
                    <a:pt x="246709" y="2950620"/>
                  </a:lnTo>
                  <a:lnTo>
                    <a:pt x="223676" y="2907528"/>
                  </a:lnTo>
                  <a:lnTo>
                    <a:pt x="201712" y="2863890"/>
                  </a:lnTo>
                  <a:lnTo>
                    <a:pt x="180820" y="2819720"/>
                  </a:lnTo>
                  <a:lnTo>
                    <a:pt x="161021" y="2775057"/>
                  </a:lnTo>
                  <a:lnTo>
                    <a:pt x="142322" y="2729914"/>
                  </a:lnTo>
                  <a:lnTo>
                    <a:pt x="124741" y="2684331"/>
                  </a:lnTo>
                  <a:lnTo>
                    <a:pt x="108278" y="2638325"/>
                  </a:lnTo>
                  <a:lnTo>
                    <a:pt x="92951" y="2591936"/>
                  </a:lnTo>
                  <a:lnTo>
                    <a:pt x="78771" y="2545176"/>
                  </a:lnTo>
                  <a:lnTo>
                    <a:pt x="65741" y="2498095"/>
                  </a:lnTo>
                  <a:lnTo>
                    <a:pt x="53865" y="2450697"/>
                  </a:lnTo>
                  <a:lnTo>
                    <a:pt x="43163" y="2403030"/>
                  </a:lnTo>
                  <a:lnTo>
                    <a:pt x="33634" y="2355105"/>
                  </a:lnTo>
                  <a:lnTo>
                    <a:pt x="25279" y="2306970"/>
                  </a:lnTo>
                  <a:lnTo>
                    <a:pt x="18109" y="2258637"/>
                  </a:lnTo>
                  <a:lnTo>
                    <a:pt x="12129" y="2210152"/>
                  </a:lnTo>
                  <a:lnTo>
                    <a:pt x="7338" y="2161524"/>
                  </a:lnTo>
                  <a:lnTo>
                    <a:pt x="3748" y="2112797"/>
                  </a:lnTo>
                  <a:lnTo>
                    <a:pt x="1350" y="2063995"/>
                  </a:lnTo>
                  <a:lnTo>
                    <a:pt x="150" y="2015154"/>
                  </a:lnTo>
                  <a:lnTo>
                    <a:pt x="0" y="1990725"/>
                  </a:lnTo>
                  <a:lnTo>
                    <a:pt x="150" y="1966295"/>
                  </a:lnTo>
                  <a:lnTo>
                    <a:pt x="1350" y="1917454"/>
                  </a:lnTo>
                  <a:lnTo>
                    <a:pt x="3748" y="1868652"/>
                  </a:lnTo>
                  <a:lnTo>
                    <a:pt x="7338" y="1819925"/>
                  </a:lnTo>
                  <a:lnTo>
                    <a:pt x="12129" y="1771297"/>
                  </a:lnTo>
                  <a:lnTo>
                    <a:pt x="18109" y="1722812"/>
                  </a:lnTo>
                  <a:lnTo>
                    <a:pt x="25279" y="1674479"/>
                  </a:lnTo>
                  <a:lnTo>
                    <a:pt x="33634" y="1626344"/>
                  </a:lnTo>
                  <a:lnTo>
                    <a:pt x="43163" y="1578419"/>
                  </a:lnTo>
                  <a:lnTo>
                    <a:pt x="53865" y="1530752"/>
                  </a:lnTo>
                  <a:lnTo>
                    <a:pt x="65741" y="1483354"/>
                  </a:lnTo>
                  <a:lnTo>
                    <a:pt x="78771" y="1436269"/>
                  </a:lnTo>
                  <a:lnTo>
                    <a:pt x="92951" y="1389508"/>
                  </a:lnTo>
                  <a:lnTo>
                    <a:pt x="108278" y="1343120"/>
                  </a:lnTo>
                  <a:lnTo>
                    <a:pt x="124741" y="1297118"/>
                  </a:lnTo>
                  <a:lnTo>
                    <a:pt x="142322" y="1251535"/>
                  </a:lnTo>
                  <a:lnTo>
                    <a:pt x="161021" y="1206392"/>
                  </a:lnTo>
                  <a:lnTo>
                    <a:pt x="180820" y="1161729"/>
                  </a:lnTo>
                  <a:lnTo>
                    <a:pt x="201712" y="1117559"/>
                  </a:lnTo>
                  <a:lnTo>
                    <a:pt x="223676" y="1073921"/>
                  </a:lnTo>
                  <a:lnTo>
                    <a:pt x="246709" y="1030829"/>
                  </a:lnTo>
                  <a:lnTo>
                    <a:pt x="270791" y="988321"/>
                  </a:lnTo>
                  <a:lnTo>
                    <a:pt x="295912" y="946412"/>
                  </a:lnTo>
                  <a:lnTo>
                    <a:pt x="322051" y="905136"/>
                  </a:lnTo>
                  <a:lnTo>
                    <a:pt x="349195" y="864508"/>
                  </a:lnTo>
                  <a:lnTo>
                    <a:pt x="377327" y="824564"/>
                  </a:lnTo>
                  <a:lnTo>
                    <a:pt x="406434" y="785316"/>
                  </a:lnTo>
                  <a:lnTo>
                    <a:pt x="436491" y="746803"/>
                  </a:lnTo>
                  <a:lnTo>
                    <a:pt x="467490" y="709034"/>
                  </a:lnTo>
                  <a:lnTo>
                    <a:pt x="499397" y="672040"/>
                  </a:lnTo>
                  <a:lnTo>
                    <a:pt x="532211" y="635833"/>
                  </a:lnTo>
                  <a:lnTo>
                    <a:pt x="565901" y="600451"/>
                  </a:lnTo>
                  <a:lnTo>
                    <a:pt x="600451" y="565901"/>
                  </a:lnTo>
                  <a:lnTo>
                    <a:pt x="635833" y="532211"/>
                  </a:lnTo>
                  <a:lnTo>
                    <a:pt x="672040" y="499397"/>
                  </a:lnTo>
                  <a:lnTo>
                    <a:pt x="709034" y="467490"/>
                  </a:lnTo>
                  <a:lnTo>
                    <a:pt x="746803" y="436491"/>
                  </a:lnTo>
                  <a:lnTo>
                    <a:pt x="785316" y="406434"/>
                  </a:lnTo>
                  <a:lnTo>
                    <a:pt x="824564" y="377327"/>
                  </a:lnTo>
                  <a:lnTo>
                    <a:pt x="864508" y="349195"/>
                  </a:lnTo>
                  <a:lnTo>
                    <a:pt x="905136" y="322051"/>
                  </a:lnTo>
                  <a:lnTo>
                    <a:pt x="946408" y="295912"/>
                  </a:lnTo>
                  <a:lnTo>
                    <a:pt x="988315" y="270791"/>
                  </a:lnTo>
                  <a:lnTo>
                    <a:pt x="1030825" y="246709"/>
                  </a:lnTo>
                  <a:lnTo>
                    <a:pt x="1073921" y="223676"/>
                  </a:lnTo>
                  <a:lnTo>
                    <a:pt x="1117559" y="201712"/>
                  </a:lnTo>
                  <a:lnTo>
                    <a:pt x="1161729" y="180820"/>
                  </a:lnTo>
                  <a:lnTo>
                    <a:pt x="1206392" y="161021"/>
                  </a:lnTo>
                  <a:lnTo>
                    <a:pt x="1251533" y="142322"/>
                  </a:lnTo>
                  <a:lnTo>
                    <a:pt x="1297114" y="124741"/>
                  </a:lnTo>
                  <a:lnTo>
                    <a:pt x="1343120" y="108278"/>
                  </a:lnTo>
                  <a:lnTo>
                    <a:pt x="1389512" y="92951"/>
                  </a:lnTo>
                  <a:lnTo>
                    <a:pt x="1436273" y="78771"/>
                  </a:lnTo>
                  <a:lnTo>
                    <a:pt x="1483354" y="65741"/>
                  </a:lnTo>
                  <a:lnTo>
                    <a:pt x="1530752" y="53865"/>
                  </a:lnTo>
                  <a:lnTo>
                    <a:pt x="1578419" y="43163"/>
                  </a:lnTo>
                  <a:lnTo>
                    <a:pt x="1626344" y="33634"/>
                  </a:lnTo>
                  <a:lnTo>
                    <a:pt x="1674479" y="25279"/>
                  </a:lnTo>
                  <a:lnTo>
                    <a:pt x="1722812" y="18109"/>
                  </a:lnTo>
                  <a:lnTo>
                    <a:pt x="1771297" y="12129"/>
                  </a:lnTo>
                  <a:lnTo>
                    <a:pt x="1819925" y="7338"/>
                  </a:lnTo>
                  <a:lnTo>
                    <a:pt x="1868652" y="3748"/>
                  </a:lnTo>
                  <a:lnTo>
                    <a:pt x="1917454" y="1350"/>
                  </a:lnTo>
                  <a:lnTo>
                    <a:pt x="1966295" y="150"/>
                  </a:lnTo>
                  <a:lnTo>
                    <a:pt x="1990725" y="0"/>
                  </a:lnTo>
                  <a:lnTo>
                    <a:pt x="2015154" y="150"/>
                  </a:lnTo>
                  <a:lnTo>
                    <a:pt x="2063995" y="1350"/>
                  </a:lnTo>
                  <a:lnTo>
                    <a:pt x="2112797" y="3748"/>
                  </a:lnTo>
                  <a:lnTo>
                    <a:pt x="2161524" y="7338"/>
                  </a:lnTo>
                  <a:lnTo>
                    <a:pt x="2210152" y="12129"/>
                  </a:lnTo>
                  <a:lnTo>
                    <a:pt x="2258637" y="18109"/>
                  </a:lnTo>
                  <a:lnTo>
                    <a:pt x="2306970" y="25279"/>
                  </a:lnTo>
                  <a:lnTo>
                    <a:pt x="2355105" y="33634"/>
                  </a:lnTo>
                  <a:lnTo>
                    <a:pt x="2403030" y="43163"/>
                  </a:lnTo>
                  <a:lnTo>
                    <a:pt x="2450697" y="53865"/>
                  </a:lnTo>
                  <a:lnTo>
                    <a:pt x="2498095" y="65741"/>
                  </a:lnTo>
                  <a:lnTo>
                    <a:pt x="2545176" y="78771"/>
                  </a:lnTo>
                  <a:lnTo>
                    <a:pt x="2591936" y="92951"/>
                  </a:lnTo>
                  <a:lnTo>
                    <a:pt x="2638325" y="108278"/>
                  </a:lnTo>
                  <a:lnTo>
                    <a:pt x="2684331" y="124741"/>
                  </a:lnTo>
                  <a:lnTo>
                    <a:pt x="2729914" y="142322"/>
                  </a:lnTo>
                  <a:lnTo>
                    <a:pt x="2775057" y="161021"/>
                  </a:lnTo>
                  <a:lnTo>
                    <a:pt x="2819720" y="180820"/>
                  </a:lnTo>
                  <a:lnTo>
                    <a:pt x="2863890" y="201712"/>
                  </a:lnTo>
                  <a:lnTo>
                    <a:pt x="2907528" y="223676"/>
                  </a:lnTo>
                  <a:lnTo>
                    <a:pt x="2950620" y="246709"/>
                  </a:lnTo>
                  <a:lnTo>
                    <a:pt x="2993128" y="270791"/>
                  </a:lnTo>
                  <a:lnTo>
                    <a:pt x="3035037" y="295912"/>
                  </a:lnTo>
                  <a:lnTo>
                    <a:pt x="3076313" y="322051"/>
                  </a:lnTo>
                  <a:lnTo>
                    <a:pt x="3116941" y="349195"/>
                  </a:lnTo>
                  <a:lnTo>
                    <a:pt x="3156885" y="377327"/>
                  </a:lnTo>
                  <a:lnTo>
                    <a:pt x="3196129" y="406434"/>
                  </a:lnTo>
                  <a:lnTo>
                    <a:pt x="3234644" y="436491"/>
                  </a:lnTo>
                  <a:lnTo>
                    <a:pt x="3272415" y="467490"/>
                  </a:lnTo>
                  <a:lnTo>
                    <a:pt x="3309409" y="499397"/>
                  </a:lnTo>
                  <a:lnTo>
                    <a:pt x="3345616" y="532211"/>
                  </a:lnTo>
                  <a:lnTo>
                    <a:pt x="3380998" y="565901"/>
                  </a:lnTo>
                  <a:lnTo>
                    <a:pt x="3415548" y="600451"/>
                  </a:lnTo>
                  <a:lnTo>
                    <a:pt x="3449238" y="635833"/>
                  </a:lnTo>
                  <a:lnTo>
                    <a:pt x="3482052" y="672040"/>
                  </a:lnTo>
                  <a:lnTo>
                    <a:pt x="3513959" y="709034"/>
                  </a:lnTo>
                  <a:lnTo>
                    <a:pt x="3544958" y="746803"/>
                  </a:lnTo>
                  <a:lnTo>
                    <a:pt x="3575015" y="785316"/>
                  </a:lnTo>
                  <a:lnTo>
                    <a:pt x="3604122" y="824564"/>
                  </a:lnTo>
                  <a:lnTo>
                    <a:pt x="3632254" y="864508"/>
                  </a:lnTo>
                  <a:lnTo>
                    <a:pt x="3659398" y="905136"/>
                  </a:lnTo>
                  <a:lnTo>
                    <a:pt x="3685537" y="946408"/>
                  </a:lnTo>
                  <a:lnTo>
                    <a:pt x="3710657" y="988315"/>
                  </a:lnTo>
                  <a:lnTo>
                    <a:pt x="3734736" y="1030825"/>
                  </a:lnTo>
                  <a:lnTo>
                    <a:pt x="3757769" y="1073921"/>
                  </a:lnTo>
                  <a:lnTo>
                    <a:pt x="3779737" y="1117559"/>
                  </a:lnTo>
                  <a:lnTo>
                    <a:pt x="3800629" y="1161729"/>
                  </a:lnTo>
                  <a:lnTo>
                    <a:pt x="3820428" y="1206392"/>
                  </a:lnTo>
                  <a:lnTo>
                    <a:pt x="3839127" y="1251533"/>
                  </a:lnTo>
                  <a:lnTo>
                    <a:pt x="3856708" y="1297114"/>
                  </a:lnTo>
                  <a:lnTo>
                    <a:pt x="3873171" y="1343120"/>
                  </a:lnTo>
                  <a:lnTo>
                    <a:pt x="3888494" y="1389508"/>
                  </a:lnTo>
                  <a:lnTo>
                    <a:pt x="3902674" y="1436269"/>
                  </a:lnTo>
                  <a:lnTo>
                    <a:pt x="3915704" y="1483354"/>
                  </a:lnTo>
                  <a:lnTo>
                    <a:pt x="3927580" y="1530752"/>
                  </a:lnTo>
                  <a:lnTo>
                    <a:pt x="3938286" y="1578419"/>
                  </a:lnTo>
                  <a:lnTo>
                    <a:pt x="3947815" y="1626344"/>
                  </a:lnTo>
                  <a:lnTo>
                    <a:pt x="3956170" y="1674479"/>
                  </a:lnTo>
                  <a:lnTo>
                    <a:pt x="3963340" y="1722812"/>
                  </a:lnTo>
                  <a:lnTo>
                    <a:pt x="3969320" y="1771297"/>
                  </a:lnTo>
                  <a:lnTo>
                    <a:pt x="3974111" y="1819925"/>
                  </a:lnTo>
                  <a:lnTo>
                    <a:pt x="3977701" y="1868652"/>
                  </a:lnTo>
                  <a:lnTo>
                    <a:pt x="3980099" y="1917454"/>
                  </a:lnTo>
                  <a:lnTo>
                    <a:pt x="3981299" y="1966295"/>
                  </a:lnTo>
                  <a:lnTo>
                    <a:pt x="3981450" y="19907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499808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5" dirty="0"/>
              <a:t>Stable</a:t>
            </a:r>
            <a:r>
              <a:rPr sz="3250" spc="-145" dirty="0"/>
              <a:t> </a:t>
            </a:r>
            <a:r>
              <a:rPr sz="3250" spc="-20" dirty="0"/>
              <a:t>diffusion</a:t>
            </a:r>
            <a:r>
              <a:rPr sz="3250" spc="-135" dirty="0"/>
              <a:t> </a:t>
            </a:r>
            <a:r>
              <a:rPr sz="3250" dirty="0"/>
              <a:t>2.0</a:t>
            </a:r>
            <a:r>
              <a:rPr sz="3250" spc="-160" dirty="0"/>
              <a:t> </a:t>
            </a:r>
            <a:r>
              <a:rPr sz="3250" dirty="0"/>
              <a:t>and</a:t>
            </a:r>
            <a:r>
              <a:rPr sz="3250" spc="-170" dirty="0"/>
              <a:t> </a:t>
            </a:r>
            <a:r>
              <a:rPr sz="3250" spc="-25" dirty="0"/>
              <a:t>2.1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07" y="6450965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25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956468"/>
            <a:ext cx="259270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10" dirty="0">
                <a:solidFill>
                  <a:srgbClr val="D5D5D5"/>
                </a:solidFill>
                <a:latin typeface="Tahoma"/>
                <a:cs typeface="Tahoma"/>
              </a:rPr>
              <a:t>Released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D5D5D5"/>
                </a:solidFill>
                <a:latin typeface="Tahoma"/>
                <a:cs typeface="Tahoma"/>
              </a:rPr>
              <a:t>in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D5D5D5"/>
                </a:solidFill>
                <a:latin typeface="Tahoma"/>
                <a:cs typeface="Tahoma"/>
              </a:rPr>
              <a:t>November</a:t>
            </a:r>
            <a:r>
              <a:rPr sz="1600" spc="-7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D5D5D5"/>
                </a:solidFill>
                <a:latin typeface="Tahoma"/>
                <a:cs typeface="Tahoma"/>
              </a:rPr>
              <a:t>2022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25" dirty="0"/>
              <a:t> </a:t>
            </a:r>
            <a:r>
              <a:rPr dirty="0"/>
              <a:t>Diffusion</a:t>
            </a:r>
            <a:r>
              <a:rPr spc="-110" dirty="0"/>
              <a:t> </a:t>
            </a:r>
            <a:r>
              <a:rPr spc="-25" dirty="0"/>
              <a:t>2.0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4150" y="1666875"/>
            <a:ext cx="5191124" cy="4343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785111"/>
            <a:ext cx="125732" cy="1257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461386"/>
            <a:ext cx="125732" cy="12574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137661"/>
            <a:ext cx="125732" cy="1257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813936"/>
            <a:ext cx="125732" cy="12574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71500" y="5648325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3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1500" y="2314575"/>
            <a:ext cx="5487035" cy="9525"/>
          </a:xfrm>
          <a:custGeom>
            <a:avLst/>
            <a:gdLst/>
            <a:ahLst/>
            <a:cxnLst/>
            <a:rect l="l" t="t" r="r" b="b"/>
            <a:pathLst>
              <a:path w="5487035" h="9525">
                <a:moveTo>
                  <a:pt x="5486508" y="9525"/>
                </a:moveTo>
                <a:lnTo>
                  <a:pt x="0" y="9525"/>
                </a:lnTo>
                <a:lnTo>
                  <a:pt x="0" y="0"/>
                </a:lnTo>
                <a:lnTo>
                  <a:pt x="5486508" y="0"/>
                </a:lnTo>
                <a:lnTo>
                  <a:pt x="5486508" y="9525"/>
                </a:lnTo>
                <a:close/>
              </a:path>
            </a:pathLst>
          </a:custGeom>
          <a:solidFill>
            <a:srgbClr val="D5D5D5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8800" y="1825625"/>
            <a:ext cx="5038725" cy="360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Improvements</a:t>
            </a:r>
            <a:endParaRPr sz="1800">
              <a:latin typeface="Roboto"/>
              <a:cs typeface="Roboto"/>
            </a:endParaRPr>
          </a:p>
          <a:p>
            <a:pPr marL="327025" marR="1946275">
              <a:lnSpc>
                <a:spcPct val="192900"/>
              </a:lnSpc>
              <a:spcBef>
                <a:spcPts val="1675"/>
              </a:spcBef>
            </a:pPr>
            <a:r>
              <a:rPr sz="2300" spc="85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sz="2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Moderation </a:t>
            </a:r>
            <a:r>
              <a:rPr sz="2300" spc="12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3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Tahoma"/>
                <a:cs typeface="Tahoma"/>
              </a:rPr>
              <a:t>NSFW</a:t>
            </a:r>
            <a:r>
              <a:rPr sz="2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2300">
              <a:latin typeface="Tahoma"/>
              <a:cs typeface="Tahoma"/>
            </a:endParaRPr>
          </a:p>
          <a:p>
            <a:pPr marL="327025">
              <a:lnSpc>
                <a:spcPct val="100000"/>
              </a:lnSpc>
              <a:spcBef>
                <a:spcPts val="2565"/>
              </a:spcBef>
            </a:pP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Encoder:</a:t>
            </a:r>
            <a:r>
              <a:rPr sz="2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OpenCLIP</a:t>
            </a:r>
            <a:endParaRPr sz="2300">
              <a:latin typeface="Tahoma"/>
              <a:cs typeface="Tahoma"/>
            </a:endParaRPr>
          </a:p>
          <a:p>
            <a:pPr marL="327025" marR="5080">
              <a:lnSpc>
                <a:spcPct val="111400"/>
              </a:lnSpc>
              <a:spcBef>
                <a:spcPts val="2250"/>
              </a:spcBef>
            </a:pPr>
            <a:r>
              <a:rPr sz="2300" spc="110" dirty="0">
                <a:solidFill>
                  <a:srgbClr val="FFFFFF"/>
                </a:solidFill>
                <a:latin typeface="Tahoma"/>
                <a:cs typeface="Tahoma"/>
              </a:rPr>
              <a:t>Better</a:t>
            </a:r>
            <a:r>
              <a:rPr sz="2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2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creating</a:t>
            </a:r>
            <a:r>
              <a:rPr sz="2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non-human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body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23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artifacts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26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956468"/>
            <a:ext cx="259270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10" dirty="0">
                <a:solidFill>
                  <a:srgbClr val="D5D5D5"/>
                </a:solidFill>
                <a:latin typeface="Tahoma"/>
                <a:cs typeface="Tahoma"/>
              </a:rPr>
              <a:t>Released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D5D5D5"/>
                </a:solidFill>
                <a:latin typeface="Tahoma"/>
                <a:cs typeface="Tahoma"/>
              </a:rPr>
              <a:t>in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D5D5D5"/>
                </a:solidFill>
                <a:latin typeface="Tahoma"/>
                <a:cs typeface="Tahoma"/>
              </a:rPr>
              <a:t>November</a:t>
            </a:r>
            <a:r>
              <a:rPr sz="1600" spc="-7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D5D5D5"/>
                </a:solidFill>
                <a:latin typeface="Tahoma"/>
                <a:cs typeface="Tahoma"/>
              </a:rPr>
              <a:t>2022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25" dirty="0"/>
              <a:t> </a:t>
            </a:r>
            <a:r>
              <a:rPr dirty="0"/>
              <a:t>Diffusion</a:t>
            </a:r>
            <a:r>
              <a:rPr spc="-110" dirty="0"/>
              <a:t> </a:t>
            </a:r>
            <a:r>
              <a:rPr spc="-25" dirty="0"/>
              <a:t>2.0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4150" y="1666875"/>
            <a:ext cx="5191124" cy="4343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642361"/>
            <a:ext cx="125732" cy="125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572" y="4687506"/>
            <a:ext cx="3601720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b="1" spc="-30" dirty="0">
                <a:solidFill>
                  <a:srgbClr val="4285F4"/>
                </a:solidFill>
                <a:latin typeface="Tahoma"/>
                <a:cs typeface="Tahoma"/>
              </a:rPr>
              <a:t>These</a:t>
            </a:r>
            <a:r>
              <a:rPr sz="1450" b="1" spc="-2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450" b="1" spc="-50" dirty="0">
                <a:solidFill>
                  <a:srgbClr val="4285F4"/>
                </a:solidFill>
                <a:latin typeface="Tahoma"/>
                <a:cs typeface="Tahoma"/>
              </a:rPr>
              <a:t>limitations</a:t>
            </a:r>
            <a:r>
              <a:rPr sz="1450" b="1" spc="-3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450" b="1" spc="-40" dirty="0">
                <a:solidFill>
                  <a:srgbClr val="4285F4"/>
                </a:solidFill>
                <a:latin typeface="Tahoma"/>
                <a:cs typeface="Tahoma"/>
              </a:rPr>
              <a:t>were</a:t>
            </a:r>
            <a:r>
              <a:rPr sz="1450" b="1" spc="-2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450" b="1" spc="-55" dirty="0">
                <a:solidFill>
                  <a:srgbClr val="4285F4"/>
                </a:solidFill>
                <a:latin typeface="Tahoma"/>
                <a:cs typeface="Tahoma"/>
              </a:rPr>
              <a:t>addressed</a:t>
            </a:r>
            <a:r>
              <a:rPr sz="1450" b="1" spc="-75" dirty="0">
                <a:solidFill>
                  <a:srgbClr val="4285F4"/>
                </a:solidFill>
                <a:latin typeface="Tahoma"/>
                <a:cs typeface="Tahoma"/>
              </a:rPr>
              <a:t> in</a:t>
            </a:r>
            <a:r>
              <a:rPr sz="1450" b="1" spc="-7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450" b="1" spc="-20" dirty="0">
                <a:solidFill>
                  <a:srgbClr val="4285F4"/>
                </a:solidFill>
                <a:latin typeface="Tahoma"/>
                <a:cs typeface="Tahoma"/>
              </a:rPr>
              <a:t>v2.1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500" y="4467225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3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500" y="3171825"/>
            <a:ext cx="5487035" cy="9525"/>
          </a:xfrm>
          <a:custGeom>
            <a:avLst/>
            <a:gdLst/>
            <a:ahLst/>
            <a:cxnLst/>
            <a:rect l="l" t="t" r="r" b="b"/>
            <a:pathLst>
              <a:path w="5487035" h="9525">
                <a:moveTo>
                  <a:pt x="5486508" y="9525"/>
                </a:moveTo>
                <a:lnTo>
                  <a:pt x="0" y="9525"/>
                </a:lnTo>
                <a:lnTo>
                  <a:pt x="0" y="0"/>
                </a:lnTo>
                <a:lnTo>
                  <a:pt x="5486508" y="0"/>
                </a:lnTo>
                <a:lnTo>
                  <a:pt x="5486508" y="9525"/>
                </a:lnTo>
                <a:close/>
              </a:path>
            </a:pathLst>
          </a:custGeom>
          <a:solidFill>
            <a:srgbClr val="D5D5D5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8800" y="2682875"/>
            <a:ext cx="4417060" cy="157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Limitations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764"/>
              </a:spcBef>
            </a:pPr>
            <a:endParaRPr sz="1800">
              <a:latin typeface="Roboto"/>
              <a:cs typeface="Roboto"/>
            </a:endParaRPr>
          </a:p>
          <a:p>
            <a:pPr marL="327025" marR="5080">
              <a:lnSpc>
                <a:spcPct val="111400"/>
              </a:lnSpc>
            </a:pP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Removal</a:t>
            </a:r>
            <a:r>
              <a:rPr sz="2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Tahoma"/>
                <a:cs typeface="Tahoma"/>
              </a:rPr>
              <a:t>NSFW</a:t>
            </a:r>
            <a:r>
              <a:rPr sz="23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caused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limitation</a:t>
            </a:r>
            <a:r>
              <a:rPr sz="2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face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Tahoma"/>
                <a:cs typeface="Tahoma"/>
              </a:rPr>
              <a:t>generations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27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25" dirty="0"/>
              <a:t> </a:t>
            </a:r>
            <a:r>
              <a:rPr dirty="0"/>
              <a:t>Diffusion</a:t>
            </a:r>
            <a:r>
              <a:rPr spc="-110" dirty="0"/>
              <a:t> </a:t>
            </a:r>
            <a:r>
              <a:rPr spc="-25" dirty="0"/>
              <a:t>2.1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2456229"/>
            <a:ext cx="6105524" cy="2612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623186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299461"/>
            <a:ext cx="125732" cy="1257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366261"/>
            <a:ext cx="125732" cy="12574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3572" y="2477135"/>
            <a:ext cx="4090670" cy="2518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first</a:t>
            </a:r>
            <a:r>
              <a:rPr sz="23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awesome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version!</a:t>
            </a:r>
            <a:endParaRPr sz="2300">
              <a:latin typeface="Tahoma"/>
              <a:cs typeface="Tahoma"/>
            </a:endParaRPr>
          </a:p>
          <a:p>
            <a:pPr marL="12700" marR="744220">
              <a:lnSpc>
                <a:spcPct val="111400"/>
              </a:lnSpc>
              <a:spcBef>
                <a:spcPts val="2325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Human</a:t>
            </a:r>
            <a:r>
              <a:rPr sz="2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faces</a:t>
            </a:r>
            <a:r>
              <a:rPr sz="2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were</a:t>
            </a:r>
            <a:r>
              <a:rPr sz="2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highly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detailed</a:t>
            </a:r>
            <a:endParaRPr sz="2300">
              <a:latin typeface="Tahoma"/>
              <a:cs typeface="Tahoma"/>
            </a:endParaRPr>
          </a:p>
          <a:p>
            <a:pPr marL="12700" marR="5080">
              <a:lnSpc>
                <a:spcPct val="111400"/>
              </a:lnSpc>
              <a:spcBef>
                <a:spcPts val="2250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lighting</a:t>
            </a:r>
            <a:r>
              <a:rPr sz="2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contrast</a:t>
            </a:r>
            <a:r>
              <a:rPr sz="2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were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much</a:t>
            </a:r>
            <a:r>
              <a:rPr sz="23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better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28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956468"/>
            <a:ext cx="87001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These</a:t>
            </a:r>
            <a:r>
              <a:rPr sz="1600" spc="-4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plugins</a:t>
            </a:r>
            <a:r>
              <a:rPr sz="1600" spc="-4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boosted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the</a:t>
            </a:r>
            <a:r>
              <a:rPr sz="1600" spc="-3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adoption</a:t>
            </a:r>
            <a:r>
              <a:rPr sz="1600" spc="-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at</a:t>
            </a:r>
            <a:r>
              <a:rPr sz="1600" spc="-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unimaginable</a:t>
            </a:r>
            <a:r>
              <a:rPr sz="1600" spc="-3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speed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by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D5D5D5"/>
                </a:solidFill>
                <a:latin typeface="Tahoma"/>
                <a:cs typeface="Tahoma"/>
              </a:rPr>
              <a:t>Artists</a:t>
            </a:r>
            <a:r>
              <a:rPr sz="1600" spc="-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and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D5D5D5"/>
                </a:solidFill>
                <a:latin typeface="Tahoma"/>
                <a:cs typeface="Tahoma"/>
              </a:rPr>
              <a:t>Non-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tech 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Community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25" dirty="0"/>
              <a:t> </a:t>
            </a:r>
            <a:r>
              <a:rPr dirty="0"/>
              <a:t>Diffusion</a:t>
            </a:r>
            <a:r>
              <a:rPr spc="-110" dirty="0"/>
              <a:t> </a:t>
            </a:r>
            <a:r>
              <a:rPr spc="-25" dirty="0"/>
              <a:t>2.1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0" y="2019300"/>
            <a:ext cx="5524499" cy="32956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12806" y="5431790"/>
            <a:ext cx="267589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Blender Plugins</a:t>
            </a:r>
            <a:r>
              <a:rPr sz="15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March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2023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250" y="2066925"/>
            <a:ext cx="5524499" cy="3200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60413" y="5431790"/>
            <a:ext cx="33089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Photoshop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Plugins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September</a:t>
            </a:r>
            <a:r>
              <a:rPr sz="15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2022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29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956468"/>
            <a:ext cx="622109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releases</a:t>
            </a:r>
            <a:r>
              <a:rPr sz="1600" spc="-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opened</a:t>
            </a:r>
            <a:r>
              <a:rPr sz="1600" spc="-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floodgates</a:t>
            </a:r>
            <a:r>
              <a:rPr sz="1600" spc="-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of</a:t>
            </a:r>
            <a:r>
              <a:rPr sz="1600" spc="-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new</a:t>
            </a:r>
            <a:r>
              <a:rPr sz="1600" spc="-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research</a:t>
            </a:r>
            <a:r>
              <a:rPr sz="1600" spc="-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on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top</a:t>
            </a:r>
            <a:r>
              <a:rPr sz="1600" spc="-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of</a:t>
            </a:r>
            <a:r>
              <a:rPr sz="1600" spc="-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SD</a:t>
            </a:r>
            <a:r>
              <a:rPr sz="1600" spc="-3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D5D5D5"/>
                </a:solidFill>
                <a:latin typeface="Tahoma"/>
                <a:cs typeface="Tahoma"/>
              </a:rPr>
              <a:t>as: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80" dirty="0"/>
              <a:t> </a:t>
            </a:r>
            <a:r>
              <a:rPr dirty="0"/>
              <a:t>Diffusion:</a:t>
            </a:r>
            <a:r>
              <a:rPr spc="-80" dirty="0"/>
              <a:t> </a:t>
            </a:r>
            <a:r>
              <a:rPr spc="-20" dirty="0"/>
              <a:t>Blockbuster</a:t>
            </a:r>
            <a:r>
              <a:rPr spc="-60" dirty="0"/>
              <a:t> </a:t>
            </a:r>
            <a:r>
              <a:rPr dirty="0"/>
              <a:t>Month</a:t>
            </a:r>
            <a:r>
              <a:rPr spc="-90" dirty="0"/>
              <a:t> </a:t>
            </a:r>
            <a:r>
              <a:rPr spc="-530" dirty="0"/>
              <a:t>-</a:t>
            </a:r>
            <a:r>
              <a:rPr dirty="0"/>
              <a:t> April</a:t>
            </a:r>
            <a:r>
              <a:rPr spc="-75" dirty="0"/>
              <a:t> </a:t>
            </a:r>
            <a:r>
              <a:rPr spc="-20" dirty="0"/>
              <a:t>2023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858000" y="3775138"/>
            <a:ext cx="1700530" cy="114300"/>
            <a:chOff x="6858000" y="3775138"/>
            <a:chExt cx="1700530" cy="114300"/>
          </a:xfrm>
        </p:grpSpPr>
        <p:sp>
          <p:nvSpPr>
            <p:cNvPr id="5" name="object 5"/>
            <p:cNvSpPr/>
            <p:nvPr/>
          </p:nvSpPr>
          <p:spPr>
            <a:xfrm>
              <a:off x="6858000" y="3832288"/>
              <a:ext cx="1595755" cy="0"/>
            </a:xfrm>
            <a:custGeom>
              <a:avLst/>
              <a:gdLst/>
              <a:ahLst/>
              <a:cxnLst/>
              <a:rect l="l" t="t" r="r" b="b"/>
              <a:pathLst>
                <a:path w="1595754">
                  <a:moveTo>
                    <a:pt x="1595437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3912" y="3775138"/>
              <a:ext cx="114300" cy="11430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633787" y="3775138"/>
            <a:ext cx="1700530" cy="114300"/>
            <a:chOff x="3633787" y="3775138"/>
            <a:chExt cx="1700530" cy="114300"/>
          </a:xfrm>
        </p:grpSpPr>
        <p:sp>
          <p:nvSpPr>
            <p:cNvPr id="8" name="object 8"/>
            <p:cNvSpPr/>
            <p:nvPr/>
          </p:nvSpPr>
          <p:spPr>
            <a:xfrm>
              <a:off x="3738562" y="3832288"/>
              <a:ext cx="1595755" cy="0"/>
            </a:xfrm>
            <a:custGeom>
              <a:avLst/>
              <a:gdLst/>
              <a:ahLst/>
              <a:cxnLst/>
              <a:rect l="l" t="t" r="r" b="b"/>
              <a:pathLst>
                <a:path w="1595754">
                  <a:moveTo>
                    <a:pt x="0" y="0"/>
                  </a:moveTo>
                  <a:lnTo>
                    <a:pt x="1595437" y="0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3787" y="3775138"/>
              <a:ext cx="114300" cy="11430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5825" y="2136876"/>
            <a:ext cx="133350" cy="13335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889468" y="2363057"/>
            <a:ext cx="2413635" cy="2938780"/>
            <a:chOff x="4889468" y="2363057"/>
            <a:chExt cx="2413635" cy="2938780"/>
          </a:xfrm>
        </p:grpSpPr>
        <p:sp>
          <p:nvSpPr>
            <p:cNvPr id="12" name="object 12"/>
            <p:cNvSpPr/>
            <p:nvPr/>
          </p:nvSpPr>
          <p:spPr>
            <a:xfrm>
              <a:off x="4959381" y="2446210"/>
              <a:ext cx="653415" cy="796925"/>
            </a:xfrm>
            <a:custGeom>
              <a:avLst/>
              <a:gdLst/>
              <a:ahLst/>
              <a:cxnLst/>
              <a:rect l="l" t="t" r="r" b="b"/>
              <a:pathLst>
                <a:path w="653414" h="796925">
                  <a:moveTo>
                    <a:pt x="0" y="0"/>
                  </a:moveTo>
                  <a:lnTo>
                    <a:pt x="653415" y="796861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9468" y="2363057"/>
              <a:ext cx="116300" cy="1228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79203" y="2446210"/>
              <a:ext cx="653415" cy="796925"/>
            </a:xfrm>
            <a:custGeom>
              <a:avLst/>
              <a:gdLst/>
              <a:ahLst/>
              <a:cxnLst/>
              <a:rect l="l" t="t" r="r" b="b"/>
              <a:pathLst>
                <a:path w="653415" h="796925">
                  <a:moveTo>
                    <a:pt x="653415" y="0"/>
                  </a:moveTo>
                  <a:lnTo>
                    <a:pt x="0" y="796861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6231" y="2363057"/>
              <a:ext cx="116300" cy="1228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79203" y="4421600"/>
              <a:ext cx="653415" cy="796925"/>
            </a:xfrm>
            <a:custGeom>
              <a:avLst/>
              <a:gdLst/>
              <a:ahLst/>
              <a:cxnLst/>
              <a:rect l="l" t="t" r="r" b="b"/>
              <a:pathLst>
                <a:path w="653415" h="796925">
                  <a:moveTo>
                    <a:pt x="653415" y="79686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6231" y="5178742"/>
              <a:ext cx="116300" cy="1228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959381" y="4421600"/>
              <a:ext cx="653415" cy="796925"/>
            </a:xfrm>
            <a:custGeom>
              <a:avLst/>
              <a:gdLst/>
              <a:ahLst/>
              <a:cxnLst/>
              <a:rect l="l" t="t" r="r" b="b"/>
              <a:pathLst>
                <a:path w="653414" h="796925">
                  <a:moveTo>
                    <a:pt x="0" y="796861"/>
                  </a:moveTo>
                  <a:lnTo>
                    <a:pt x="653415" y="0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9468" y="5178742"/>
              <a:ext cx="116300" cy="1228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429250" y="3162300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750" y="1333500"/>
                  </a:moveTo>
                  <a:lnTo>
                    <a:pt x="617704" y="1331695"/>
                  </a:lnTo>
                  <a:lnTo>
                    <a:pt x="568916" y="1326282"/>
                  </a:lnTo>
                  <a:lnTo>
                    <a:pt x="520660" y="1317299"/>
                  </a:lnTo>
                  <a:lnTo>
                    <a:pt x="473202" y="1304791"/>
                  </a:lnTo>
                  <a:lnTo>
                    <a:pt x="426792" y="1288826"/>
                  </a:lnTo>
                  <a:lnTo>
                    <a:pt x="381676" y="1269483"/>
                  </a:lnTo>
                  <a:lnTo>
                    <a:pt x="338102" y="1246877"/>
                  </a:lnTo>
                  <a:lnTo>
                    <a:pt x="296322" y="1221133"/>
                  </a:lnTo>
                  <a:lnTo>
                    <a:pt x="256547" y="1192383"/>
                  </a:lnTo>
                  <a:lnTo>
                    <a:pt x="218988" y="1160779"/>
                  </a:lnTo>
                  <a:lnTo>
                    <a:pt x="183855" y="1126494"/>
                  </a:lnTo>
                  <a:lnTo>
                    <a:pt x="151342" y="1089736"/>
                  </a:lnTo>
                  <a:lnTo>
                    <a:pt x="121628" y="1050673"/>
                  </a:lnTo>
                  <a:lnTo>
                    <a:pt x="94857" y="1009530"/>
                  </a:lnTo>
                  <a:lnTo>
                    <a:pt x="71193" y="966525"/>
                  </a:lnTo>
                  <a:lnTo>
                    <a:pt x="50749" y="921905"/>
                  </a:lnTo>
                  <a:lnTo>
                    <a:pt x="33653" y="875903"/>
                  </a:lnTo>
                  <a:lnTo>
                    <a:pt x="19981" y="828757"/>
                  </a:lnTo>
                  <a:lnTo>
                    <a:pt x="9816" y="780733"/>
                  </a:lnTo>
                  <a:lnTo>
                    <a:pt x="3209" y="732101"/>
                  </a:lnTo>
                  <a:lnTo>
                    <a:pt x="200" y="683119"/>
                  </a:lnTo>
                  <a:lnTo>
                    <a:pt x="0" y="666750"/>
                  </a:lnTo>
                  <a:lnTo>
                    <a:pt x="200" y="650380"/>
                  </a:lnTo>
                  <a:lnTo>
                    <a:pt x="3209" y="601398"/>
                  </a:lnTo>
                  <a:lnTo>
                    <a:pt x="9816" y="552766"/>
                  </a:lnTo>
                  <a:lnTo>
                    <a:pt x="19981" y="504742"/>
                  </a:lnTo>
                  <a:lnTo>
                    <a:pt x="33653" y="457596"/>
                  </a:lnTo>
                  <a:lnTo>
                    <a:pt x="50749" y="411594"/>
                  </a:lnTo>
                  <a:lnTo>
                    <a:pt x="71193" y="366974"/>
                  </a:lnTo>
                  <a:lnTo>
                    <a:pt x="94857" y="323969"/>
                  </a:lnTo>
                  <a:lnTo>
                    <a:pt x="121628" y="282826"/>
                  </a:lnTo>
                  <a:lnTo>
                    <a:pt x="151342" y="243763"/>
                  </a:lnTo>
                  <a:lnTo>
                    <a:pt x="183855" y="207005"/>
                  </a:lnTo>
                  <a:lnTo>
                    <a:pt x="218988" y="172720"/>
                  </a:lnTo>
                  <a:lnTo>
                    <a:pt x="256547" y="141116"/>
                  </a:lnTo>
                  <a:lnTo>
                    <a:pt x="296322" y="112366"/>
                  </a:lnTo>
                  <a:lnTo>
                    <a:pt x="338102" y="86622"/>
                  </a:lnTo>
                  <a:lnTo>
                    <a:pt x="381676" y="64016"/>
                  </a:lnTo>
                  <a:lnTo>
                    <a:pt x="426792" y="44673"/>
                  </a:lnTo>
                  <a:lnTo>
                    <a:pt x="473202" y="28708"/>
                  </a:lnTo>
                  <a:lnTo>
                    <a:pt x="520660" y="16200"/>
                  </a:lnTo>
                  <a:lnTo>
                    <a:pt x="568916" y="7217"/>
                  </a:lnTo>
                  <a:lnTo>
                    <a:pt x="617704" y="1804"/>
                  </a:lnTo>
                  <a:lnTo>
                    <a:pt x="666750" y="0"/>
                  </a:lnTo>
                  <a:lnTo>
                    <a:pt x="683119" y="200"/>
                  </a:lnTo>
                  <a:lnTo>
                    <a:pt x="732101" y="3209"/>
                  </a:lnTo>
                  <a:lnTo>
                    <a:pt x="780733" y="9816"/>
                  </a:lnTo>
                  <a:lnTo>
                    <a:pt x="828757" y="19981"/>
                  </a:lnTo>
                  <a:lnTo>
                    <a:pt x="875903" y="33653"/>
                  </a:lnTo>
                  <a:lnTo>
                    <a:pt x="921905" y="50749"/>
                  </a:lnTo>
                  <a:lnTo>
                    <a:pt x="966525" y="71193"/>
                  </a:lnTo>
                  <a:lnTo>
                    <a:pt x="1009530" y="94857"/>
                  </a:lnTo>
                  <a:lnTo>
                    <a:pt x="1050673" y="121628"/>
                  </a:lnTo>
                  <a:lnTo>
                    <a:pt x="1089736" y="151342"/>
                  </a:lnTo>
                  <a:lnTo>
                    <a:pt x="1126494" y="183855"/>
                  </a:lnTo>
                  <a:lnTo>
                    <a:pt x="1160779" y="218988"/>
                  </a:lnTo>
                  <a:lnTo>
                    <a:pt x="1192383" y="256547"/>
                  </a:lnTo>
                  <a:lnTo>
                    <a:pt x="1221133" y="296322"/>
                  </a:lnTo>
                  <a:lnTo>
                    <a:pt x="1246877" y="338102"/>
                  </a:lnTo>
                  <a:lnTo>
                    <a:pt x="1269483" y="381676"/>
                  </a:lnTo>
                  <a:lnTo>
                    <a:pt x="1288826" y="426792"/>
                  </a:lnTo>
                  <a:lnTo>
                    <a:pt x="1304791" y="473202"/>
                  </a:lnTo>
                  <a:lnTo>
                    <a:pt x="1317299" y="520660"/>
                  </a:lnTo>
                  <a:lnTo>
                    <a:pt x="1326282" y="568916"/>
                  </a:lnTo>
                  <a:lnTo>
                    <a:pt x="1331695" y="617704"/>
                  </a:lnTo>
                  <a:lnTo>
                    <a:pt x="1333500" y="666750"/>
                  </a:lnTo>
                  <a:lnTo>
                    <a:pt x="1333299" y="683119"/>
                  </a:lnTo>
                  <a:lnTo>
                    <a:pt x="1330290" y="732101"/>
                  </a:lnTo>
                  <a:lnTo>
                    <a:pt x="1323683" y="780733"/>
                  </a:lnTo>
                  <a:lnTo>
                    <a:pt x="1313518" y="828757"/>
                  </a:lnTo>
                  <a:lnTo>
                    <a:pt x="1299846" y="875903"/>
                  </a:lnTo>
                  <a:lnTo>
                    <a:pt x="1282750" y="921905"/>
                  </a:lnTo>
                  <a:lnTo>
                    <a:pt x="1262306" y="966525"/>
                  </a:lnTo>
                  <a:lnTo>
                    <a:pt x="1238642" y="1009530"/>
                  </a:lnTo>
                  <a:lnTo>
                    <a:pt x="1211871" y="1050673"/>
                  </a:lnTo>
                  <a:lnTo>
                    <a:pt x="1182157" y="1089736"/>
                  </a:lnTo>
                  <a:lnTo>
                    <a:pt x="1149644" y="1126494"/>
                  </a:lnTo>
                  <a:lnTo>
                    <a:pt x="1114511" y="1160779"/>
                  </a:lnTo>
                  <a:lnTo>
                    <a:pt x="1076952" y="1192383"/>
                  </a:lnTo>
                  <a:lnTo>
                    <a:pt x="1037177" y="1221133"/>
                  </a:lnTo>
                  <a:lnTo>
                    <a:pt x="995397" y="1246877"/>
                  </a:lnTo>
                  <a:lnTo>
                    <a:pt x="951823" y="1269483"/>
                  </a:lnTo>
                  <a:lnTo>
                    <a:pt x="906707" y="1288826"/>
                  </a:lnTo>
                  <a:lnTo>
                    <a:pt x="860297" y="1304791"/>
                  </a:lnTo>
                  <a:lnTo>
                    <a:pt x="812839" y="1317299"/>
                  </a:lnTo>
                  <a:lnTo>
                    <a:pt x="764583" y="1326282"/>
                  </a:lnTo>
                  <a:lnTo>
                    <a:pt x="715795" y="1331695"/>
                  </a:lnTo>
                  <a:lnTo>
                    <a:pt x="666750" y="13335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975595" y="2059939"/>
            <a:ext cx="6343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WebUI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62825" y="2136876"/>
            <a:ext cx="133350" cy="13335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7581106" y="2059939"/>
            <a:ext cx="67437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Civit.AI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5850" y="3765651"/>
            <a:ext cx="133350" cy="13335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916987" y="3688715"/>
            <a:ext cx="13271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Robo</a:t>
            </a:r>
            <a:r>
              <a:rPr sz="15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62825" y="5394426"/>
            <a:ext cx="133350" cy="13335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581106" y="5317490"/>
            <a:ext cx="142621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Mo-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5825" y="5394426"/>
            <a:ext cx="133350" cy="13335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250952" y="5317490"/>
            <a:ext cx="135890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InstructPix2Pix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2325" y="3765651"/>
            <a:ext cx="133350" cy="13335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2267793" y="3688715"/>
            <a:ext cx="10096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ControlNet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16575" y="3545078"/>
            <a:ext cx="966469" cy="5530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137795">
              <a:lnSpc>
                <a:spcPts val="1950"/>
              </a:lnSpc>
              <a:spcBef>
                <a:spcPts val="375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Stable Diffusion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31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562292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0" dirty="0"/>
              <a:t>Basic</a:t>
            </a:r>
            <a:r>
              <a:rPr sz="3250" spc="-140" dirty="0"/>
              <a:t> </a:t>
            </a:r>
            <a:r>
              <a:rPr sz="3250" spc="-25" dirty="0"/>
              <a:t>Stable</a:t>
            </a:r>
            <a:r>
              <a:rPr sz="3250" spc="-155" dirty="0"/>
              <a:t> </a:t>
            </a:r>
            <a:r>
              <a:rPr sz="3250" spc="-25" dirty="0"/>
              <a:t>Diffusion</a:t>
            </a:r>
            <a:r>
              <a:rPr sz="3250" spc="-150" dirty="0"/>
              <a:t> </a:t>
            </a:r>
            <a:r>
              <a:rPr sz="3250" spc="-25" dirty="0"/>
              <a:t>Intuition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5830894" y="6422390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39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956468"/>
            <a:ext cx="803910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Stable</a:t>
            </a:r>
            <a:r>
              <a:rPr sz="1600" spc="-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Diffusion</a:t>
            </a:r>
            <a:r>
              <a:rPr sz="1600" spc="-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D5D5D5"/>
                </a:solidFill>
                <a:latin typeface="Tahoma"/>
                <a:cs typeface="Tahoma"/>
              </a:rPr>
              <a:t>Model</a:t>
            </a:r>
            <a:r>
              <a:rPr sz="1600" spc="-7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allows</a:t>
            </a:r>
            <a:r>
              <a:rPr sz="1600" spc="-5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us</a:t>
            </a:r>
            <a:r>
              <a:rPr sz="1600" spc="-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to</a:t>
            </a:r>
            <a:r>
              <a:rPr sz="1600" spc="-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input</a:t>
            </a:r>
            <a:r>
              <a:rPr sz="1600" spc="-2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text,</a:t>
            </a:r>
            <a:r>
              <a:rPr sz="1600" spc="-8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which</a:t>
            </a:r>
            <a:r>
              <a:rPr sz="1600" spc="-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it</a:t>
            </a:r>
            <a:r>
              <a:rPr sz="1600" spc="-2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then</a:t>
            </a:r>
            <a:r>
              <a:rPr sz="1600" spc="-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uses</a:t>
            </a:r>
            <a:r>
              <a:rPr sz="1600" spc="-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to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create</a:t>
            </a:r>
            <a:r>
              <a:rPr sz="1600" spc="-5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an</a:t>
            </a:r>
            <a:r>
              <a:rPr sz="1600" spc="-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image.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5" dirty="0"/>
              <a:t> </a:t>
            </a:r>
            <a:r>
              <a:rPr dirty="0"/>
              <a:t>Diffusion:</a:t>
            </a:r>
            <a:r>
              <a:rPr spc="-110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" y="2533650"/>
            <a:ext cx="11239500" cy="29813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1521" y="6520487"/>
            <a:ext cx="198755" cy="2006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150" spc="25" dirty="0">
                <a:solidFill>
                  <a:srgbClr val="D5D5D5"/>
                </a:solidFill>
                <a:latin typeface="Tahoma"/>
                <a:cs typeface="Tahoma"/>
              </a:rPr>
              <a:t>40</a:t>
            </a:r>
            <a:endParaRPr sz="1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50" dirty="0"/>
              <a:t> </a:t>
            </a:r>
            <a:r>
              <a:rPr dirty="0"/>
              <a:t>Diffusion:</a:t>
            </a:r>
            <a:r>
              <a:rPr spc="-114" dirty="0"/>
              <a:t> </a:t>
            </a:r>
            <a:r>
              <a:rPr dirty="0"/>
              <a:t>Why</a:t>
            </a:r>
            <a:r>
              <a:rPr spc="-135" dirty="0"/>
              <a:t> </a:t>
            </a:r>
            <a:r>
              <a:rPr spc="-10" dirty="0"/>
              <a:t>Care?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1888433"/>
            <a:ext cx="6105524" cy="37478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966086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032886"/>
            <a:ext cx="125732" cy="125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572" y="2779267"/>
            <a:ext cx="421132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135" dirty="0">
                <a:solidFill>
                  <a:srgbClr val="FFFFFF"/>
                </a:solidFill>
                <a:latin typeface="Tahoma"/>
                <a:cs typeface="Tahoma"/>
              </a:rPr>
              <a:t>Most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Text-</a:t>
            </a:r>
            <a:r>
              <a:rPr sz="2300" spc="85" dirty="0">
                <a:solidFill>
                  <a:srgbClr val="FFFFFF"/>
                </a:solidFill>
                <a:latin typeface="Tahoma"/>
                <a:cs typeface="Tahoma"/>
              </a:rPr>
              <a:t>to-</a:t>
            </a:r>
            <a:r>
              <a:rPr sz="2300" spc="-35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2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techniques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inspired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ahoma"/>
                <a:cs typeface="Tahoma"/>
              </a:rPr>
              <a:t>this!</a:t>
            </a:r>
            <a:endParaRPr sz="2300">
              <a:latin typeface="Tahoma"/>
              <a:cs typeface="Tahoma"/>
            </a:endParaRPr>
          </a:p>
          <a:p>
            <a:pPr marL="12700" marR="235585">
              <a:lnSpc>
                <a:spcPct val="111400"/>
              </a:lnSpc>
              <a:spcBef>
                <a:spcPts val="2250"/>
              </a:spcBef>
            </a:pP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Poster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Tahoma"/>
                <a:cs typeface="Tahoma"/>
              </a:rPr>
              <a:t>Child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3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Text-</a:t>
            </a:r>
            <a:r>
              <a:rPr sz="2300" spc="85" dirty="0">
                <a:solidFill>
                  <a:srgbClr val="FFFFFF"/>
                </a:solidFill>
                <a:latin typeface="Tahoma"/>
                <a:cs typeface="Tahoma"/>
              </a:rPr>
              <a:t>to-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Image </a:t>
            </a:r>
            <a:r>
              <a:rPr sz="2300" spc="11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781300" cy="6858000"/>
          </a:xfrm>
          <a:custGeom>
            <a:avLst/>
            <a:gdLst/>
            <a:ahLst/>
            <a:cxnLst/>
            <a:rect l="l" t="t" r="r" b="b"/>
            <a:pathLst>
              <a:path w="2781300" h="6858000">
                <a:moveTo>
                  <a:pt x="27813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2781300" y="0"/>
                </a:lnTo>
                <a:lnTo>
                  <a:pt x="2781300" y="685800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508" y="2663825"/>
            <a:ext cx="1660525" cy="12827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80"/>
              </a:spcBef>
            </a:pPr>
            <a:r>
              <a:rPr spc="-10" dirty="0"/>
              <a:t>Stable </a:t>
            </a:r>
            <a:r>
              <a:rPr spc="-20" dirty="0"/>
              <a:t>Diffusion: </a:t>
            </a:r>
            <a:r>
              <a:rPr spc="-10" dirty="0"/>
              <a:t>Intuition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92596" y="2930525"/>
            <a:ext cx="6854825" cy="9588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84"/>
              </a:spcBef>
            </a:pP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But</a:t>
            </a:r>
            <a:r>
              <a:rPr sz="225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it</a:t>
            </a:r>
            <a:r>
              <a:rPr sz="225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does</a:t>
            </a:r>
            <a:r>
              <a:rPr sz="2250" spc="-11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NOT</a:t>
            </a:r>
            <a:r>
              <a:rPr sz="225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convert</a:t>
            </a:r>
            <a:r>
              <a:rPr sz="225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Text</a:t>
            </a:r>
            <a:r>
              <a:rPr sz="225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250" spc="-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Image.</a:t>
            </a:r>
            <a:r>
              <a:rPr sz="225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Roboto"/>
                <a:cs typeface="Roboto"/>
              </a:rPr>
              <a:t>Instead,</a:t>
            </a:r>
            <a:r>
              <a:rPr sz="225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Roboto"/>
                <a:cs typeface="Roboto"/>
              </a:rPr>
              <a:t>It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Converts</a:t>
            </a:r>
            <a:r>
              <a:rPr sz="2250" spc="-1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Noise</a:t>
            </a:r>
            <a:r>
              <a:rPr sz="2250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into</a:t>
            </a:r>
            <a:r>
              <a:rPr sz="2250" spc="-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Image.</a:t>
            </a:r>
            <a:r>
              <a:rPr sz="2250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sz="2250" spc="-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250" spc="-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guidance</a:t>
            </a:r>
            <a:r>
              <a:rPr sz="2250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250" spc="-11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Text</a:t>
            </a:r>
            <a:r>
              <a:rPr sz="225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Roboto"/>
                <a:cs typeface="Roboto"/>
              </a:rPr>
              <a:t>by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performing</a:t>
            </a:r>
            <a:r>
              <a:rPr sz="2250" spc="-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Roboto"/>
                <a:cs typeface="Roboto"/>
              </a:rPr>
              <a:t>Reverse</a:t>
            </a:r>
            <a:r>
              <a:rPr sz="2250" spc="-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Diffusion.</a:t>
            </a:r>
            <a:endParaRPr sz="225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210"/>
              </a:spcBef>
            </a:pPr>
            <a:r>
              <a:rPr spc="25" dirty="0"/>
              <a:t>41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781300" cy="6858000"/>
          </a:xfrm>
          <a:custGeom>
            <a:avLst/>
            <a:gdLst/>
            <a:ahLst/>
            <a:cxnLst/>
            <a:rect l="l" t="t" r="r" b="b"/>
            <a:pathLst>
              <a:path w="2781300" h="6858000">
                <a:moveTo>
                  <a:pt x="27813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2781300" y="0"/>
                </a:lnTo>
                <a:lnTo>
                  <a:pt x="2781300" y="685800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550" y="2663825"/>
            <a:ext cx="1660525" cy="12827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80"/>
              </a:spcBef>
            </a:pPr>
            <a:r>
              <a:rPr spc="-10" dirty="0"/>
              <a:t>Stable </a:t>
            </a:r>
            <a:r>
              <a:rPr spc="-20" dirty="0"/>
              <a:t>Diffusion: </a:t>
            </a:r>
            <a:r>
              <a:rPr spc="-10" dirty="0"/>
              <a:t>Intuition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92600" y="2930525"/>
            <a:ext cx="6856730" cy="9588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84"/>
              </a:spcBef>
            </a:pP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But</a:t>
            </a:r>
            <a:r>
              <a:rPr sz="225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it</a:t>
            </a:r>
            <a:r>
              <a:rPr sz="225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does</a:t>
            </a:r>
            <a:r>
              <a:rPr sz="2250" spc="-11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NOT</a:t>
            </a:r>
            <a:r>
              <a:rPr sz="225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convert</a:t>
            </a:r>
            <a:r>
              <a:rPr sz="225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Text</a:t>
            </a:r>
            <a:r>
              <a:rPr sz="225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250" spc="-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Image.</a:t>
            </a:r>
            <a:r>
              <a:rPr sz="225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Roboto"/>
                <a:cs typeface="Roboto"/>
              </a:rPr>
              <a:t>Instead,</a:t>
            </a:r>
            <a:r>
              <a:rPr sz="225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Roboto"/>
                <a:cs typeface="Roboto"/>
              </a:rPr>
              <a:t>It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Converts</a:t>
            </a:r>
            <a:r>
              <a:rPr sz="2250" spc="-1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2574EC"/>
                </a:solidFill>
                <a:latin typeface="Roboto"/>
                <a:cs typeface="Roboto"/>
              </a:rPr>
              <a:t>Noise</a:t>
            </a:r>
            <a:r>
              <a:rPr sz="2250" spc="-80" dirty="0">
                <a:solidFill>
                  <a:srgbClr val="2574EC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2574EC"/>
                </a:solidFill>
                <a:latin typeface="Roboto"/>
                <a:cs typeface="Roboto"/>
              </a:rPr>
              <a:t>into</a:t>
            </a:r>
            <a:r>
              <a:rPr sz="2250" spc="-95" dirty="0">
                <a:solidFill>
                  <a:srgbClr val="2574EC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2574EC"/>
                </a:solidFill>
                <a:latin typeface="Roboto"/>
                <a:cs typeface="Roboto"/>
              </a:rPr>
              <a:t>Image.</a:t>
            </a:r>
            <a:r>
              <a:rPr sz="2250" spc="-75" dirty="0">
                <a:solidFill>
                  <a:srgbClr val="2574EC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sz="2250" spc="-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250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2574EC"/>
                </a:solidFill>
                <a:latin typeface="Roboto"/>
                <a:cs typeface="Roboto"/>
              </a:rPr>
              <a:t>guidance</a:t>
            </a:r>
            <a:r>
              <a:rPr sz="2250" spc="-80" dirty="0">
                <a:solidFill>
                  <a:srgbClr val="2574EC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2574EC"/>
                </a:solidFill>
                <a:latin typeface="Roboto"/>
                <a:cs typeface="Roboto"/>
              </a:rPr>
              <a:t>of</a:t>
            </a:r>
            <a:r>
              <a:rPr sz="2250" spc="-114" dirty="0">
                <a:solidFill>
                  <a:srgbClr val="2574EC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2574EC"/>
                </a:solidFill>
                <a:latin typeface="Roboto"/>
                <a:cs typeface="Roboto"/>
              </a:rPr>
              <a:t>Text</a:t>
            </a:r>
            <a:r>
              <a:rPr sz="2250" spc="-70" dirty="0">
                <a:solidFill>
                  <a:srgbClr val="2574EC"/>
                </a:solidFill>
                <a:latin typeface="Roboto"/>
                <a:cs typeface="Roboto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Roboto"/>
                <a:cs typeface="Roboto"/>
              </a:rPr>
              <a:t>by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performing</a:t>
            </a:r>
            <a:r>
              <a:rPr sz="2250" spc="-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0" dirty="0">
                <a:solidFill>
                  <a:srgbClr val="2574EC"/>
                </a:solidFill>
                <a:latin typeface="Roboto"/>
                <a:cs typeface="Roboto"/>
              </a:rPr>
              <a:t>Reverse</a:t>
            </a:r>
            <a:r>
              <a:rPr sz="2250" spc="-90" dirty="0">
                <a:solidFill>
                  <a:srgbClr val="2574EC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2574EC"/>
                </a:solidFill>
                <a:latin typeface="Roboto"/>
                <a:cs typeface="Roboto"/>
              </a:rPr>
              <a:t>Diffusion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endParaRPr sz="225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6125" y="6391275"/>
            <a:ext cx="1123949" cy="3238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210"/>
              </a:spcBef>
            </a:pPr>
            <a:r>
              <a:rPr spc="25" dirty="0"/>
              <a:t>42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7190" y="2412813"/>
            <a:ext cx="6813550" cy="130619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75"/>
              </a:spcBef>
            </a:pPr>
            <a:r>
              <a:rPr sz="4500" dirty="0">
                <a:solidFill>
                  <a:srgbClr val="2574EC"/>
                </a:solidFill>
              </a:rPr>
              <a:t>Stable</a:t>
            </a:r>
            <a:r>
              <a:rPr sz="4500" spc="-105" dirty="0">
                <a:solidFill>
                  <a:srgbClr val="2574EC"/>
                </a:solidFill>
              </a:rPr>
              <a:t> </a:t>
            </a:r>
            <a:r>
              <a:rPr sz="4500" spc="-10" dirty="0">
                <a:solidFill>
                  <a:srgbClr val="2574EC"/>
                </a:solidFill>
              </a:rPr>
              <a:t>Diffusion:</a:t>
            </a:r>
            <a:endParaRPr sz="4500"/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900" spc="155" dirty="0">
                <a:latin typeface="Tahoma"/>
                <a:cs typeface="Tahoma"/>
              </a:rPr>
              <a:t>A</a:t>
            </a:r>
            <a:r>
              <a:rPr sz="1900" spc="-85" dirty="0">
                <a:latin typeface="Tahoma"/>
                <a:cs typeface="Tahoma"/>
              </a:rPr>
              <a:t> </a:t>
            </a:r>
            <a:r>
              <a:rPr sz="1900" spc="70" dirty="0">
                <a:latin typeface="Tahoma"/>
                <a:cs typeface="Tahoma"/>
              </a:rPr>
              <a:t>multi-</a:t>
            </a:r>
            <a:r>
              <a:rPr sz="1900" spc="55" dirty="0">
                <a:latin typeface="Tahoma"/>
                <a:cs typeface="Tahoma"/>
              </a:rPr>
              <a:t>model</a:t>
            </a:r>
            <a:r>
              <a:rPr sz="1900" spc="-90" dirty="0">
                <a:latin typeface="Tahoma"/>
                <a:cs typeface="Tahoma"/>
              </a:rPr>
              <a:t> </a:t>
            </a:r>
            <a:r>
              <a:rPr sz="1900" spc="65" dirty="0">
                <a:latin typeface="Tahoma"/>
                <a:cs typeface="Tahoma"/>
              </a:rPr>
              <a:t>tool</a:t>
            </a:r>
            <a:r>
              <a:rPr sz="1900" spc="-90" dirty="0">
                <a:latin typeface="Tahoma"/>
                <a:cs typeface="Tahoma"/>
              </a:rPr>
              <a:t> </a:t>
            </a:r>
            <a:r>
              <a:rPr sz="1900" spc="55" dirty="0">
                <a:latin typeface="Tahoma"/>
                <a:cs typeface="Tahoma"/>
              </a:rPr>
              <a:t>that</a:t>
            </a:r>
            <a:r>
              <a:rPr sz="1900" spc="-9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can</a:t>
            </a:r>
            <a:r>
              <a:rPr sz="1900" spc="-145" dirty="0">
                <a:latin typeface="Tahoma"/>
                <a:cs typeface="Tahoma"/>
              </a:rPr>
              <a:t> </a:t>
            </a:r>
            <a:r>
              <a:rPr sz="1900" spc="45" dirty="0">
                <a:latin typeface="Tahoma"/>
                <a:cs typeface="Tahoma"/>
              </a:rPr>
              <a:t>understand</a:t>
            </a:r>
            <a:r>
              <a:rPr sz="1900" spc="-65" dirty="0">
                <a:latin typeface="Tahoma"/>
                <a:cs typeface="Tahoma"/>
              </a:rPr>
              <a:t> </a:t>
            </a:r>
            <a:r>
              <a:rPr sz="1900" spc="70" dirty="0">
                <a:latin typeface="Tahoma"/>
                <a:cs typeface="Tahoma"/>
              </a:rPr>
              <a:t>both</a:t>
            </a:r>
            <a:r>
              <a:rPr sz="1900" spc="-145" dirty="0">
                <a:latin typeface="Tahoma"/>
                <a:cs typeface="Tahoma"/>
              </a:rPr>
              <a:t> </a:t>
            </a:r>
            <a:r>
              <a:rPr sz="1900" spc="70" dirty="0">
                <a:latin typeface="Tahoma"/>
                <a:cs typeface="Tahoma"/>
              </a:rPr>
              <a:t>text</a:t>
            </a:r>
            <a:r>
              <a:rPr sz="1900" spc="-9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and</a:t>
            </a:r>
            <a:r>
              <a:rPr sz="1900" spc="-6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images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210"/>
              </a:spcBef>
            </a:pPr>
            <a:r>
              <a:rPr spc="25" dirty="0"/>
              <a:t>43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7072" y="1394596"/>
            <a:ext cx="9279897" cy="37831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5" dirty="0"/>
              <a:t> </a:t>
            </a:r>
            <a:r>
              <a:rPr dirty="0"/>
              <a:t>Diffusion:</a:t>
            </a:r>
            <a:r>
              <a:rPr spc="-110" dirty="0"/>
              <a:t> </a:t>
            </a:r>
            <a:r>
              <a:rPr spc="-10" dirty="0"/>
              <a:t>Intuition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80518" y="5268912"/>
            <a:ext cx="6369050" cy="726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9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prompt</a:t>
            </a:r>
            <a:r>
              <a:rPr sz="19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guides,</a:t>
            </a:r>
            <a:r>
              <a:rPr sz="19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how</a:t>
            </a:r>
            <a:r>
              <a:rPr sz="19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9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alter</a:t>
            </a:r>
            <a:r>
              <a:rPr sz="19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9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Noisy</a:t>
            </a:r>
            <a:r>
              <a:rPr sz="19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19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r>
              <a:rPr sz="19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ahoma"/>
                <a:cs typeface="Tahoma"/>
              </a:rPr>
              <a:t>that:</a:t>
            </a:r>
            <a:endParaRPr sz="1900">
              <a:latin typeface="Tahoma"/>
              <a:cs typeface="Tahoma"/>
            </a:endParaRPr>
          </a:p>
          <a:p>
            <a:pPr marL="52069" algn="ctr">
              <a:lnSpc>
                <a:spcPct val="100000"/>
              </a:lnSpc>
              <a:spcBef>
                <a:spcPts val="1420"/>
              </a:spcBef>
            </a:pPr>
            <a:r>
              <a:rPr sz="1500" dirty="0">
                <a:solidFill>
                  <a:srgbClr val="4285F4"/>
                </a:solidFill>
                <a:latin typeface="Tahoma"/>
                <a:cs typeface="Tahoma"/>
              </a:rPr>
              <a:t>“Altered</a:t>
            </a:r>
            <a:r>
              <a:rPr sz="1500" spc="-4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500" spc="55" dirty="0">
                <a:solidFill>
                  <a:srgbClr val="4285F4"/>
                </a:solidFill>
                <a:latin typeface="Tahoma"/>
                <a:cs typeface="Tahoma"/>
              </a:rPr>
              <a:t>Noisy</a:t>
            </a:r>
            <a:r>
              <a:rPr sz="1500" spc="-5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500" spc="-45" dirty="0">
                <a:solidFill>
                  <a:srgbClr val="4285F4"/>
                </a:solidFill>
                <a:latin typeface="Tahoma"/>
                <a:cs typeface="Tahoma"/>
              </a:rPr>
              <a:t>Image</a:t>
            </a:r>
            <a:r>
              <a:rPr sz="1500" spc="-7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4285F4"/>
                </a:solidFill>
                <a:latin typeface="Tahoma"/>
                <a:cs typeface="Tahoma"/>
              </a:rPr>
              <a:t>looks</a:t>
            </a:r>
            <a:r>
              <a:rPr sz="1500" spc="1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500" b="1" spc="-45" dirty="0">
                <a:solidFill>
                  <a:srgbClr val="D5D5D5"/>
                </a:solidFill>
                <a:latin typeface="Tahoma"/>
                <a:cs typeface="Tahoma"/>
              </a:rPr>
              <a:t>little</a:t>
            </a:r>
            <a:r>
              <a:rPr sz="1500" b="1" spc="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b="1" spc="-70" dirty="0">
                <a:solidFill>
                  <a:srgbClr val="D5D5D5"/>
                </a:solidFill>
                <a:latin typeface="Tahoma"/>
                <a:cs typeface="Tahoma"/>
              </a:rPr>
              <a:t>bit</a:t>
            </a:r>
            <a:r>
              <a:rPr sz="1500" b="1" spc="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b="1" spc="-80" dirty="0">
                <a:solidFill>
                  <a:srgbClr val="D5D5D5"/>
                </a:solidFill>
                <a:latin typeface="Tahoma"/>
                <a:cs typeface="Tahoma"/>
              </a:rPr>
              <a:t>more</a:t>
            </a:r>
            <a:r>
              <a:rPr sz="1500" b="1" spc="3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4285F4"/>
                </a:solidFill>
                <a:latin typeface="Tahoma"/>
                <a:cs typeface="Tahoma"/>
              </a:rPr>
              <a:t>like</a:t>
            </a:r>
            <a:r>
              <a:rPr sz="1500" spc="-7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4285F4"/>
                </a:solidFill>
                <a:latin typeface="Tahoma"/>
                <a:cs typeface="Tahoma"/>
              </a:rPr>
              <a:t>Description</a:t>
            </a:r>
            <a:r>
              <a:rPr sz="1500" spc="-3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4285F4"/>
                </a:solidFill>
                <a:latin typeface="Tahoma"/>
                <a:cs typeface="Tahoma"/>
              </a:rPr>
              <a:t>as</a:t>
            </a:r>
            <a:r>
              <a:rPr sz="1500" spc="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4285F4"/>
                </a:solidFill>
                <a:latin typeface="Tahoma"/>
                <a:cs typeface="Tahoma"/>
              </a:rPr>
              <a:t>in</a:t>
            </a:r>
            <a:r>
              <a:rPr sz="1500" spc="-3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4285F4"/>
                </a:solidFill>
                <a:latin typeface="Tahoma"/>
                <a:cs typeface="Tahoma"/>
              </a:rPr>
              <a:t>Text”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7887" y="949325"/>
            <a:ext cx="27292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Reverse</a:t>
            </a:r>
            <a:r>
              <a:rPr sz="2700" spc="-1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Diffusion</a:t>
            </a:r>
            <a:endParaRPr sz="270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210"/>
              </a:spcBef>
            </a:pPr>
            <a:r>
              <a:rPr spc="25" dirty="0"/>
              <a:t>44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8300" y="2928620"/>
            <a:ext cx="4624070" cy="9480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635"/>
              </a:spcBef>
            </a:pPr>
            <a:r>
              <a:rPr sz="3250" spc="-20" dirty="0">
                <a:solidFill>
                  <a:srgbClr val="FFFFFF"/>
                </a:solidFill>
                <a:latin typeface="Roboto"/>
                <a:cs typeface="Roboto"/>
              </a:rPr>
              <a:t>Examples</a:t>
            </a:r>
            <a:r>
              <a:rPr sz="3250" spc="-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325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20" dirty="0">
                <a:solidFill>
                  <a:srgbClr val="FFFFFF"/>
                </a:solidFill>
                <a:latin typeface="Roboto"/>
                <a:cs typeface="Roboto"/>
              </a:rPr>
              <a:t>Basic</a:t>
            </a:r>
            <a:r>
              <a:rPr sz="325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35" dirty="0">
                <a:solidFill>
                  <a:srgbClr val="FFFFFF"/>
                </a:solidFill>
                <a:latin typeface="Roboto"/>
                <a:cs typeface="Roboto"/>
              </a:rPr>
              <a:t>Stable </a:t>
            </a:r>
            <a:r>
              <a:rPr sz="3250" spc="-25" dirty="0">
                <a:solidFill>
                  <a:srgbClr val="FFFFFF"/>
                </a:solidFill>
                <a:latin typeface="Roboto"/>
                <a:cs typeface="Roboto"/>
              </a:rPr>
              <a:t>Diffusion</a:t>
            </a:r>
            <a:r>
              <a:rPr sz="3250" spc="-1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Intuition</a:t>
            </a:r>
            <a:endParaRPr sz="325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07100" y="6450965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46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80" dirty="0"/>
              <a:t> </a:t>
            </a:r>
            <a:r>
              <a:rPr dirty="0"/>
              <a:t>Diffusion:</a:t>
            </a:r>
            <a:r>
              <a:rPr spc="-95" dirty="0"/>
              <a:t> </a:t>
            </a:r>
            <a:r>
              <a:rPr spc="-20" dirty="0"/>
              <a:t>Intuition</a:t>
            </a:r>
            <a:r>
              <a:rPr spc="-95" dirty="0"/>
              <a:t> </a:t>
            </a:r>
            <a:r>
              <a:rPr spc="-530" dirty="0"/>
              <a:t>-</a:t>
            </a:r>
            <a:r>
              <a:rPr dirty="0"/>
              <a:t> </a:t>
            </a:r>
            <a:r>
              <a:rPr spc="-10" dirty="0"/>
              <a:t>Guidance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4725" y="1514475"/>
            <a:ext cx="4219574" cy="44862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8800" y="3312667"/>
            <a:ext cx="568452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2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2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Tahoma"/>
                <a:cs typeface="Tahoma"/>
              </a:rPr>
              <a:t>“Boy”,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23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23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image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generated</a:t>
            </a:r>
            <a:r>
              <a:rPr sz="23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3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here.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47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80" dirty="0"/>
              <a:t> </a:t>
            </a:r>
            <a:r>
              <a:rPr dirty="0"/>
              <a:t>Diffusion:</a:t>
            </a:r>
            <a:r>
              <a:rPr spc="-95" dirty="0"/>
              <a:t> </a:t>
            </a:r>
            <a:r>
              <a:rPr spc="-20" dirty="0"/>
              <a:t>Intuition</a:t>
            </a:r>
            <a:r>
              <a:rPr spc="-95" dirty="0"/>
              <a:t> </a:t>
            </a:r>
            <a:r>
              <a:rPr spc="-530" dirty="0"/>
              <a:t>-</a:t>
            </a:r>
            <a:r>
              <a:rPr dirty="0"/>
              <a:t> </a:t>
            </a:r>
            <a:r>
              <a:rPr spc="-10" dirty="0"/>
              <a:t>Guidance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4725" y="1514475"/>
            <a:ext cx="4219574" cy="44862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71500" y="3152775"/>
            <a:ext cx="419100" cy="419100"/>
            <a:chOff x="571500" y="3152775"/>
            <a:chExt cx="419100" cy="419100"/>
          </a:xfrm>
        </p:grpSpPr>
        <p:sp>
          <p:nvSpPr>
            <p:cNvPr id="5" name="object 5"/>
            <p:cNvSpPr/>
            <p:nvPr/>
          </p:nvSpPr>
          <p:spPr>
            <a:xfrm>
              <a:off x="571500" y="315277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6417" y="419100"/>
                  </a:moveTo>
                  <a:lnTo>
                    <a:pt x="202682" y="419100"/>
                  </a:lnTo>
                  <a:lnTo>
                    <a:pt x="195843" y="418766"/>
                  </a:lnTo>
                  <a:lnTo>
                    <a:pt x="155286" y="412070"/>
                  </a:lnTo>
                  <a:lnTo>
                    <a:pt x="116824" y="397592"/>
                  </a:lnTo>
                  <a:lnTo>
                    <a:pt x="81915" y="375885"/>
                  </a:lnTo>
                  <a:lnTo>
                    <a:pt x="51920" y="347795"/>
                  </a:lnTo>
                  <a:lnTo>
                    <a:pt x="27974" y="314382"/>
                  </a:lnTo>
                  <a:lnTo>
                    <a:pt x="11010" y="276948"/>
                  </a:lnTo>
                  <a:lnTo>
                    <a:pt x="1685" y="236915"/>
                  </a:lnTo>
                  <a:lnTo>
                    <a:pt x="0" y="216417"/>
                  </a:lnTo>
                  <a:lnTo>
                    <a:pt x="0" y="202682"/>
                  </a:lnTo>
                  <a:lnTo>
                    <a:pt x="5362" y="161934"/>
                  </a:lnTo>
                  <a:lnTo>
                    <a:pt x="18573" y="123015"/>
                  </a:lnTo>
                  <a:lnTo>
                    <a:pt x="39128" y="87420"/>
                  </a:lnTo>
                  <a:lnTo>
                    <a:pt x="66227" y="56521"/>
                  </a:lnTo>
                  <a:lnTo>
                    <a:pt x="98840" y="31499"/>
                  </a:lnTo>
                  <a:lnTo>
                    <a:pt x="135702" y="13325"/>
                  </a:lnTo>
                  <a:lnTo>
                    <a:pt x="175402" y="2686"/>
                  </a:lnTo>
                  <a:lnTo>
                    <a:pt x="202682" y="0"/>
                  </a:lnTo>
                  <a:lnTo>
                    <a:pt x="216417" y="0"/>
                  </a:lnTo>
                  <a:lnTo>
                    <a:pt x="257165" y="5362"/>
                  </a:lnTo>
                  <a:lnTo>
                    <a:pt x="296084" y="18573"/>
                  </a:lnTo>
                  <a:lnTo>
                    <a:pt x="331679" y="39128"/>
                  </a:lnTo>
                  <a:lnTo>
                    <a:pt x="362578" y="66227"/>
                  </a:lnTo>
                  <a:lnTo>
                    <a:pt x="387600" y="98831"/>
                  </a:lnTo>
                  <a:lnTo>
                    <a:pt x="405774" y="135702"/>
                  </a:lnTo>
                  <a:lnTo>
                    <a:pt x="416413" y="175402"/>
                  </a:lnTo>
                  <a:lnTo>
                    <a:pt x="419100" y="202682"/>
                  </a:lnTo>
                  <a:lnTo>
                    <a:pt x="419100" y="209550"/>
                  </a:lnTo>
                  <a:lnTo>
                    <a:pt x="419100" y="216417"/>
                  </a:lnTo>
                  <a:lnTo>
                    <a:pt x="413737" y="257165"/>
                  </a:lnTo>
                  <a:lnTo>
                    <a:pt x="400526" y="296084"/>
                  </a:lnTo>
                  <a:lnTo>
                    <a:pt x="379971" y="331679"/>
                  </a:lnTo>
                  <a:lnTo>
                    <a:pt x="352872" y="362578"/>
                  </a:lnTo>
                  <a:lnTo>
                    <a:pt x="320259" y="387600"/>
                  </a:lnTo>
                  <a:lnTo>
                    <a:pt x="283397" y="405774"/>
                  </a:lnTo>
                  <a:lnTo>
                    <a:pt x="243697" y="416413"/>
                  </a:lnTo>
                  <a:lnTo>
                    <a:pt x="223256" y="418766"/>
                  </a:lnTo>
                  <a:lnTo>
                    <a:pt x="216417" y="4191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819" y="3265713"/>
              <a:ext cx="199727" cy="19190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88342" y="3112642"/>
            <a:ext cx="201612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1400"/>
              </a:lnSpc>
              <a:spcBef>
                <a:spcPts val="100"/>
              </a:spcBef>
            </a:pPr>
            <a:r>
              <a:rPr sz="2300" spc="114" dirty="0">
                <a:solidFill>
                  <a:srgbClr val="4285F4"/>
                </a:solidFill>
                <a:latin typeface="Tahoma"/>
                <a:cs typeface="Tahoma"/>
              </a:rPr>
              <a:t>What</a:t>
            </a:r>
            <a:r>
              <a:rPr sz="2300" spc="-8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285F4"/>
                </a:solidFill>
                <a:latin typeface="Tahoma"/>
                <a:cs typeface="Tahoma"/>
              </a:rPr>
              <a:t>is</a:t>
            </a:r>
            <a:r>
              <a:rPr sz="2300" spc="-15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spc="45" dirty="0">
                <a:solidFill>
                  <a:srgbClr val="4285F4"/>
                </a:solidFill>
                <a:latin typeface="Tahoma"/>
                <a:cs typeface="Tahoma"/>
              </a:rPr>
              <a:t>wrong </a:t>
            </a:r>
            <a:r>
              <a:rPr sz="2300" spc="95" dirty="0">
                <a:solidFill>
                  <a:srgbClr val="4285F4"/>
                </a:solidFill>
                <a:latin typeface="Tahoma"/>
                <a:cs typeface="Tahoma"/>
              </a:rPr>
              <a:t>with</a:t>
            </a:r>
            <a:r>
              <a:rPr sz="2300" spc="-17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4285F4"/>
                </a:solidFill>
                <a:latin typeface="Tahoma"/>
                <a:cs typeface="Tahoma"/>
              </a:rPr>
              <a:t>the</a:t>
            </a:r>
            <a:r>
              <a:rPr sz="2300" spc="-17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4285F4"/>
                </a:solidFill>
                <a:latin typeface="Tahoma"/>
                <a:cs typeface="Tahoma"/>
              </a:rPr>
              <a:t>Image </a:t>
            </a:r>
            <a:r>
              <a:rPr sz="2300" dirty="0">
                <a:solidFill>
                  <a:srgbClr val="4285F4"/>
                </a:solidFill>
                <a:latin typeface="Tahoma"/>
                <a:cs typeface="Tahoma"/>
              </a:rPr>
              <a:t>of</a:t>
            </a:r>
            <a:r>
              <a:rPr sz="2300" spc="-15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4285F4"/>
                </a:solidFill>
                <a:latin typeface="Tahoma"/>
                <a:cs typeface="Tahoma"/>
              </a:rPr>
              <a:t>the</a:t>
            </a:r>
            <a:r>
              <a:rPr sz="2300" spc="-12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spc="-20" dirty="0">
                <a:solidFill>
                  <a:srgbClr val="4285F4"/>
                </a:solidFill>
                <a:latin typeface="Tahoma"/>
                <a:cs typeface="Tahoma"/>
              </a:rPr>
              <a:t>Boy?</a:t>
            </a:r>
            <a:endParaRPr sz="23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10000" y="3152775"/>
            <a:ext cx="419100" cy="419100"/>
            <a:chOff x="3810000" y="3152775"/>
            <a:chExt cx="419100" cy="419100"/>
          </a:xfrm>
        </p:grpSpPr>
        <p:sp>
          <p:nvSpPr>
            <p:cNvPr id="9" name="object 9"/>
            <p:cNvSpPr/>
            <p:nvPr/>
          </p:nvSpPr>
          <p:spPr>
            <a:xfrm>
              <a:off x="3810000" y="315277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6417" y="419100"/>
                  </a:moveTo>
                  <a:lnTo>
                    <a:pt x="202682" y="419100"/>
                  </a:lnTo>
                  <a:lnTo>
                    <a:pt x="195843" y="418766"/>
                  </a:lnTo>
                  <a:lnTo>
                    <a:pt x="155286" y="412070"/>
                  </a:lnTo>
                  <a:lnTo>
                    <a:pt x="116824" y="397592"/>
                  </a:lnTo>
                  <a:lnTo>
                    <a:pt x="81915" y="375885"/>
                  </a:lnTo>
                  <a:lnTo>
                    <a:pt x="51920" y="347795"/>
                  </a:lnTo>
                  <a:lnTo>
                    <a:pt x="27974" y="314382"/>
                  </a:lnTo>
                  <a:lnTo>
                    <a:pt x="11010" y="276948"/>
                  </a:lnTo>
                  <a:lnTo>
                    <a:pt x="1685" y="236915"/>
                  </a:lnTo>
                  <a:lnTo>
                    <a:pt x="0" y="216417"/>
                  </a:lnTo>
                  <a:lnTo>
                    <a:pt x="0" y="202682"/>
                  </a:lnTo>
                  <a:lnTo>
                    <a:pt x="5362" y="161934"/>
                  </a:lnTo>
                  <a:lnTo>
                    <a:pt x="18573" y="123015"/>
                  </a:lnTo>
                  <a:lnTo>
                    <a:pt x="39128" y="87420"/>
                  </a:lnTo>
                  <a:lnTo>
                    <a:pt x="66227" y="56521"/>
                  </a:lnTo>
                  <a:lnTo>
                    <a:pt x="98840" y="31499"/>
                  </a:lnTo>
                  <a:lnTo>
                    <a:pt x="135702" y="13325"/>
                  </a:lnTo>
                  <a:lnTo>
                    <a:pt x="175402" y="2686"/>
                  </a:lnTo>
                  <a:lnTo>
                    <a:pt x="202682" y="0"/>
                  </a:lnTo>
                  <a:lnTo>
                    <a:pt x="216417" y="0"/>
                  </a:lnTo>
                  <a:lnTo>
                    <a:pt x="257165" y="5362"/>
                  </a:lnTo>
                  <a:lnTo>
                    <a:pt x="296084" y="18573"/>
                  </a:lnTo>
                  <a:lnTo>
                    <a:pt x="331679" y="39128"/>
                  </a:lnTo>
                  <a:lnTo>
                    <a:pt x="362578" y="66227"/>
                  </a:lnTo>
                  <a:lnTo>
                    <a:pt x="387600" y="98831"/>
                  </a:lnTo>
                  <a:lnTo>
                    <a:pt x="405774" y="135702"/>
                  </a:lnTo>
                  <a:lnTo>
                    <a:pt x="416413" y="175402"/>
                  </a:lnTo>
                  <a:lnTo>
                    <a:pt x="419100" y="202682"/>
                  </a:lnTo>
                  <a:lnTo>
                    <a:pt x="419100" y="209550"/>
                  </a:lnTo>
                  <a:lnTo>
                    <a:pt x="419100" y="216417"/>
                  </a:lnTo>
                  <a:lnTo>
                    <a:pt x="413737" y="257165"/>
                  </a:lnTo>
                  <a:lnTo>
                    <a:pt x="400526" y="296084"/>
                  </a:lnTo>
                  <a:lnTo>
                    <a:pt x="379971" y="331679"/>
                  </a:lnTo>
                  <a:lnTo>
                    <a:pt x="352872" y="362578"/>
                  </a:lnTo>
                  <a:lnTo>
                    <a:pt x="320259" y="387600"/>
                  </a:lnTo>
                  <a:lnTo>
                    <a:pt x="283397" y="405774"/>
                  </a:lnTo>
                  <a:lnTo>
                    <a:pt x="243697" y="416413"/>
                  </a:lnTo>
                  <a:lnTo>
                    <a:pt x="223256" y="418766"/>
                  </a:lnTo>
                  <a:lnTo>
                    <a:pt x="216417" y="4191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2042" y="3247438"/>
              <a:ext cx="238318" cy="22904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430860" y="3112642"/>
            <a:ext cx="223202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Ears</a:t>
            </a:r>
            <a:r>
              <a:rPr sz="23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ahoma"/>
                <a:cs typeface="Tahoma"/>
              </a:rPr>
              <a:t>Head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needs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change.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48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80" dirty="0"/>
              <a:t> </a:t>
            </a:r>
            <a:r>
              <a:rPr dirty="0"/>
              <a:t>Diffusion:</a:t>
            </a:r>
            <a:r>
              <a:rPr spc="-95" dirty="0"/>
              <a:t> </a:t>
            </a:r>
            <a:r>
              <a:rPr spc="-20" dirty="0"/>
              <a:t>Intuition</a:t>
            </a:r>
            <a:r>
              <a:rPr spc="-95" dirty="0"/>
              <a:t> </a:t>
            </a:r>
            <a:r>
              <a:rPr spc="-530" dirty="0"/>
              <a:t>-</a:t>
            </a:r>
            <a:r>
              <a:rPr dirty="0"/>
              <a:t> </a:t>
            </a:r>
            <a:r>
              <a:rPr spc="-10" dirty="0"/>
              <a:t>Guidance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4725" y="1514475"/>
            <a:ext cx="4219574" cy="44862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432686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499486"/>
            <a:ext cx="125732" cy="1257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566286"/>
            <a:ext cx="125732" cy="12574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0830">
              <a:lnSpc>
                <a:spcPct val="111400"/>
              </a:lnSpc>
              <a:spcBef>
                <a:spcPts val="100"/>
              </a:spcBef>
            </a:pPr>
            <a:r>
              <a:rPr spc="-75" dirty="0">
                <a:solidFill>
                  <a:srgbClr val="FFFFFF"/>
                </a:solidFill>
              </a:rPr>
              <a:t>So, </a:t>
            </a:r>
            <a:r>
              <a:rPr spc="55" dirty="0">
                <a:solidFill>
                  <a:srgbClr val="FFFFFF"/>
                </a:solidFill>
              </a:rPr>
              <a:t>the</a:t>
            </a:r>
            <a:r>
              <a:rPr spc="-114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Text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“Boy”</a:t>
            </a:r>
            <a:r>
              <a:rPr spc="-12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guides</a:t>
            </a:r>
            <a:r>
              <a:rPr spc="-14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you</a:t>
            </a:r>
            <a:r>
              <a:rPr spc="-114" dirty="0">
                <a:solidFill>
                  <a:srgbClr val="FFFFFF"/>
                </a:solidFill>
              </a:rPr>
              <a:t> </a:t>
            </a:r>
            <a:r>
              <a:rPr spc="90" dirty="0">
                <a:solidFill>
                  <a:srgbClr val="FFFFFF"/>
                </a:solidFill>
              </a:rPr>
              <a:t>to</a:t>
            </a:r>
            <a:r>
              <a:rPr spc="-114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change “ears”.</a:t>
            </a:r>
          </a:p>
          <a:p>
            <a:pPr marL="12700" marR="5080">
              <a:lnSpc>
                <a:spcPct val="111400"/>
              </a:lnSpc>
              <a:spcBef>
                <a:spcPts val="2250"/>
              </a:spcBef>
            </a:pPr>
            <a:r>
              <a:rPr spc="-50" dirty="0">
                <a:solidFill>
                  <a:srgbClr val="FFFFFF"/>
                </a:solidFill>
              </a:rPr>
              <a:t>In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Stable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Diffusion,</a:t>
            </a:r>
            <a:r>
              <a:rPr spc="20" dirty="0">
                <a:solidFill>
                  <a:srgbClr val="FFFFFF"/>
                </a:solidFill>
              </a:rPr>
              <a:t> </a:t>
            </a:r>
            <a:r>
              <a:rPr spc="65" dirty="0">
                <a:solidFill>
                  <a:srgbClr val="FFFFFF"/>
                </a:solidFill>
              </a:rPr>
              <a:t>this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guidance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at</a:t>
            </a:r>
            <a:r>
              <a:rPr spc="30" dirty="0">
                <a:solidFill>
                  <a:srgbClr val="FFFFFF"/>
                </a:solidFill>
              </a:rPr>
              <a:t> the </a:t>
            </a:r>
            <a:r>
              <a:rPr spc="80" dirty="0">
                <a:solidFill>
                  <a:srgbClr val="FFFFFF"/>
                </a:solidFill>
              </a:rPr>
              <a:t>Pixel</a:t>
            </a:r>
            <a:r>
              <a:rPr spc="-14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level.</a:t>
            </a:r>
          </a:p>
          <a:p>
            <a:pPr marL="12700" marR="23495">
              <a:lnSpc>
                <a:spcPct val="111400"/>
              </a:lnSpc>
              <a:spcBef>
                <a:spcPts val="2250"/>
              </a:spcBef>
            </a:pPr>
            <a:r>
              <a:rPr dirty="0">
                <a:solidFill>
                  <a:srgbClr val="FFFFFF"/>
                </a:solidFill>
              </a:rPr>
              <a:t>Text</a:t>
            </a:r>
            <a:r>
              <a:rPr spc="-9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in</a:t>
            </a:r>
            <a:r>
              <a:rPr spc="-13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encoded</a:t>
            </a:r>
            <a:r>
              <a:rPr spc="-140" dirty="0">
                <a:solidFill>
                  <a:srgbClr val="FFFFFF"/>
                </a:solidFill>
              </a:rPr>
              <a:t> </a:t>
            </a:r>
            <a:r>
              <a:rPr spc="60" dirty="0">
                <a:solidFill>
                  <a:srgbClr val="FFFFFF"/>
                </a:solidFill>
              </a:rPr>
              <a:t>form</a:t>
            </a:r>
            <a:r>
              <a:rPr spc="-145" dirty="0">
                <a:solidFill>
                  <a:srgbClr val="FFFFFF"/>
                </a:solidFill>
              </a:rPr>
              <a:t> </a:t>
            </a:r>
            <a:r>
              <a:rPr spc="75" dirty="0">
                <a:solidFill>
                  <a:srgbClr val="FFFFFF"/>
                </a:solidFill>
              </a:rPr>
              <a:t>tells</a:t>
            </a:r>
            <a:r>
              <a:rPr spc="-16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us</a:t>
            </a:r>
            <a:r>
              <a:rPr spc="-155" dirty="0">
                <a:solidFill>
                  <a:srgbClr val="FFFFFF"/>
                </a:solidFill>
              </a:rPr>
              <a:t> </a:t>
            </a:r>
            <a:r>
              <a:rPr spc="50" dirty="0"/>
              <a:t>which</a:t>
            </a:r>
            <a:r>
              <a:rPr spc="-135" dirty="0"/>
              <a:t> </a:t>
            </a:r>
            <a:r>
              <a:rPr spc="-10" dirty="0"/>
              <a:t>pixels </a:t>
            </a:r>
            <a:r>
              <a:rPr dirty="0"/>
              <a:t>need</a:t>
            </a:r>
            <a:r>
              <a:rPr spc="-110" dirty="0"/>
              <a:t> </a:t>
            </a:r>
            <a:r>
              <a:rPr spc="90" dirty="0"/>
              <a:t>to</a:t>
            </a:r>
            <a:r>
              <a:rPr spc="-105" dirty="0"/>
              <a:t> </a:t>
            </a:r>
            <a:r>
              <a:rPr dirty="0"/>
              <a:t>change</a:t>
            </a:r>
            <a:r>
              <a:rPr spc="-105" dirty="0"/>
              <a:t> </a:t>
            </a:r>
            <a:r>
              <a:rPr dirty="0"/>
              <a:t>by</a:t>
            </a:r>
            <a:r>
              <a:rPr spc="-75" dirty="0"/>
              <a:t> </a:t>
            </a:r>
            <a:r>
              <a:rPr spc="-70" dirty="0"/>
              <a:t>a</a:t>
            </a:r>
            <a:r>
              <a:rPr spc="-65" dirty="0"/>
              <a:t> </a:t>
            </a:r>
            <a:r>
              <a:rPr dirty="0"/>
              <a:t>slight</a:t>
            </a:r>
            <a:r>
              <a:rPr spc="-55" dirty="0"/>
              <a:t> </a:t>
            </a:r>
            <a:r>
              <a:rPr spc="-10" dirty="0"/>
              <a:t>amount.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49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632777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5" dirty="0"/>
              <a:t>Stable</a:t>
            </a:r>
            <a:r>
              <a:rPr sz="3250" spc="-165" dirty="0"/>
              <a:t> </a:t>
            </a:r>
            <a:r>
              <a:rPr sz="3250" spc="-30" dirty="0"/>
              <a:t>Diffusion:</a:t>
            </a:r>
            <a:r>
              <a:rPr sz="3250" spc="-175" dirty="0"/>
              <a:t> </a:t>
            </a:r>
            <a:r>
              <a:rPr sz="3250" spc="-10" dirty="0"/>
              <a:t>Reverse</a:t>
            </a:r>
            <a:r>
              <a:rPr sz="3250" spc="-150" dirty="0"/>
              <a:t> </a:t>
            </a:r>
            <a:r>
              <a:rPr sz="3250" spc="-10" dirty="0"/>
              <a:t>Diffusion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07" y="6450965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51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944562"/>
            <a:ext cx="2038985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65" dirty="0">
                <a:solidFill>
                  <a:srgbClr val="FFFFFF"/>
                </a:solidFill>
                <a:latin typeface="Tahoma"/>
                <a:cs typeface="Tahoma"/>
              </a:rPr>
              <a:t>Reverse</a:t>
            </a:r>
            <a:r>
              <a:rPr sz="19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5" dirty="0"/>
              <a:t> </a:t>
            </a:r>
            <a:r>
              <a:rPr dirty="0"/>
              <a:t>Diffusion:</a:t>
            </a:r>
            <a:r>
              <a:rPr spc="-110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5625" y="1847850"/>
            <a:ext cx="4762500" cy="3819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71500" y="2809875"/>
            <a:ext cx="419100" cy="419100"/>
            <a:chOff x="571500" y="2809875"/>
            <a:chExt cx="419100" cy="419100"/>
          </a:xfrm>
        </p:grpSpPr>
        <p:sp>
          <p:nvSpPr>
            <p:cNvPr id="6" name="object 6"/>
            <p:cNvSpPr/>
            <p:nvPr/>
          </p:nvSpPr>
          <p:spPr>
            <a:xfrm>
              <a:off x="571500" y="280987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6417" y="419100"/>
                  </a:moveTo>
                  <a:lnTo>
                    <a:pt x="202682" y="419100"/>
                  </a:lnTo>
                  <a:lnTo>
                    <a:pt x="195843" y="418766"/>
                  </a:lnTo>
                  <a:lnTo>
                    <a:pt x="155286" y="412070"/>
                  </a:lnTo>
                  <a:lnTo>
                    <a:pt x="116824" y="397592"/>
                  </a:lnTo>
                  <a:lnTo>
                    <a:pt x="81915" y="375885"/>
                  </a:lnTo>
                  <a:lnTo>
                    <a:pt x="51920" y="347795"/>
                  </a:lnTo>
                  <a:lnTo>
                    <a:pt x="27974" y="314382"/>
                  </a:lnTo>
                  <a:lnTo>
                    <a:pt x="11010" y="276948"/>
                  </a:lnTo>
                  <a:lnTo>
                    <a:pt x="1685" y="236915"/>
                  </a:lnTo>
                  <a:lnTo>
                    <a:pt x="0" y="216417"/>
                  </a:lnTo>
                  <a:lnTo>
                    <a:pt x="0" y="202682"/>
                  </a:lnTo>
                  <a:lnTo>
                    <a:pt x="5362" y="161934"/>
                  </a:lnTo>
                  <a:lnTo>
                    <a:pt x="18573" y="123015"/>
                  </a:lnTo>
                  <a:lnTo>
                    <a:pt x="39128" y="87420"/>
                  </a:lnTo>
                  <a:lnTo>
                    <a:pt x="66227" y="56521"/>
                  </a:lnTo>
                  <a:lnTo>
                    <a:pt x="98840" y="31499"/>
                  </a:lnTo>
                  <a:lnTo>
                    <a:pt x="135702" y="13325"/>
                  </a:lnTo>
                  <a:lnTo>
                    <a:pt x="175402" y="2686"/>
                  </a:lnTo>
                  <a:lnTo>
                    <a:pt x="202682" y="0"/>
                  </a:lnTo>
                  <a:lnTo>
                    <a:pt x="216417" y="0"/>
                  </a:lnTo>
                  <a:lnTo>
                    <a:pt x="257165" y="5362"/>
                  </a:lnTo>
                  <a:lnTo>
                    <a:pt x="296084" y="18573"/>
                  </a:lnTo>
                  <a:lnTo>
                    <a:pt x="331679" y="39128"/>
                  </a:lnTo>
                  <a:lnTo>
                    <a:pt x="362578" y="66227"/>
                  </a:lnTo>
                  <a:lnTo>
                    <a:pt x="387600" y="98840"/>
                  </a:lnTo>
                  <a:lnTo>
                    <a:pt x="405774" y="135702"/>
                  </a:lnTo>
                  <a:lnTo>
                    <a:pt x="416413" y="175402"/>
                  </a:lnTo>
                  <a:lnTo>
                    <a:pt x="419100" y="202682"/>
                  </a:lnTo>
                  <a:lnTo>
                    <a:pt x="419100" y="209550"/>
                  </a:lnTo>
                  <a:lnTo>
                    <a:pt x="419100" y="216417"/>
                  </a:lnTo>
                  <a:lnTo>
                    <a:pt x="413737" y="257165"/>
                  </a:lnTo>
                  <a:lnTo>
                    <a:pt x="400526" y="296084"/>
                  </a:lnTo>
                  <a:lnTo>
                    <a:pt x="379971" y="331679"/>
                  </a:lnTo>
                  <a:lnTo>
                    <a:pt x="352872" y="362578"/>
                  </a:lnTo>
                  <a:lnTo>
                    <a:pt x="320259" y="387600"/>
                  </a:lnTo>
                  <a:lnTo>
                    <a:pt x="283397" y="405774"/>
                  </a:lnTo>
                  <a:lnTo>
                    <a:pt x="243697" y="416413"/>
                  </a:lnTo>
                  <a:lnTo>
                    <a:pt x="223256" y="418766"/>
                  </a:lnTo>
                  <a:lnTo>
                    <a:pt x="216417" y="4191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819" y="2922813"/>
              <a:ext cx="199727" cy="19190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71500" y="3486150"/>
            <a:ext cx="419100" cy="419100"/>
            <a:chOff x="571500" y="3486150"/>
            <a:chExt cx="419100" cy="419100"/>
          </a:xfrm>
        </p:grpSpPr>
        <p:sp>
          <p:nvSpPr>
            <p:cNvPr id="9" name="object 9"/>
            <p:cNvSpPr/>
            <p:nvPr/>
          </p:nvSpPr>
          <p:spPr>
            <a:xfrm>
              <a:off x="571500" y="34861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6417" y="419100"/>
                  </a:moveTo>
                  <a:lnTo>
                    <a:pt x="202682" y="419100"/>
                  </a:lnTo>
                  <a:lnTo>
                    <a:pt x="195843" y="418766"/>
                  </a:lnTo>
                  <a:lnTo>
                    <a:pt x="155286" y="412070"/>
                  </a:lnTo>
                  <a:lnTo>
                    <a:pt x="116824" y="397592"/>
                  </a:lnTo>
                  <a:lnTo>
                    <a:pt x="81915" y="375885"/>
                  </a:lnTo>
                  <a:lnTo>
                    <a:pt x="51920" y="347795"/>
                  </a:lnTo>
                  <a:lnTo>
                    <a:pt x="27974" y="314382"/>
                  </a:lnTo>
                  <a:lnTo>
                    <a:pt x="11010" y="276948"/>
                  </a:lnTo>
                  <a:lnTo>
                    <a:pt x="1685" y="236915"/>
                  </a:lnTo>
                  <a:lnTo>
                    <a:pt x="0" y="216417"/>
                  </a:lnTo>
                  <a:lnTo>
                    <a:pt x="0" y="202682"/>
                  </a:lnTo>
                  <a:lnTo>
                    <a:pt x="5362" y="161934"/>
                  </a:lnTo>
                  <a:lnTo>
                    <a:pt x="18573" y="123015"/>
                  </a:lnTo>
                  <a:lnTo>
                    <a:pt x="39128" y="87420"/>
                  </a:lnTo>
                  <a:lnTo>
                    <a:pt x="66227" y="56521"/>
                  </a:lnTo>
                  <a:lnTo>
                    <a:pt x="98840" y="31499"/>
                  </a:lnTo>
                  <a:lnTo>
                    <a:pt x="135702" y="13325"/>
                  </a:lnTo>
                  <a:lnTo>
                    <a:pt x="175402" y="2686"/>
                  </a:lnTo>
                  <a:lnTo>
                    <a:pt x="202682" y="0"/>
                  </a:lnTo>
                  <a:lnTo>
                    <a:pt x="216417" y="0"/>
                  </a:lnTo>
                  <a:lnTo>
                    <a:pt x="257165" y="5362"/>
                  </a:lnTo>
                  <a:lnTo>
                    <a:pt x="296084" y="18573"/>
                  </a:lnTo>
                  <a:lnTo>
                    <a:pt x="331679" y="39128"/>
                  </a:lnTo>
                  <a:lnTo>
                    <a:pt x="362578" y="66227"/>
                  </a:lnTo>
                  <a:lnTo>
                    <a:pt x="387600" y="98840"/>
                  </a:lnTo>
                  <a:lnTo>
                    <a:pt x="405774" y="135702"/>
                  </a:lnTo>
                  <a:lnTo>
                    <a:pt x="416413" y="175402"/>
                  </a:lnTo>
                  <a:lnTo>
                    <a:pt x="419100" y="202682"/>
                  </a:lnTo>
                  <a:lnTo>
                    <a:pt x="419100" y="209550"/>
                  </a:lnTo>
                  <a:lnTo>
                    <a:pt x="419100" y="216417"/>
                  </a:lnTo>
                  <a:lnTo>
                    <a:pt x="413737" y="257165"/>
                  </a:lnTo>
                  <a:lnTo>
                    <a:pt x="400526" y="296084"/>
                  </a:lnTo>
                  <a:lnTo>
                    <a:pt x="379971" y="331679"/>
                  </a:lnTo>
                  <a:lnTo>
                    <a:pt x="352872" y="362578"/>
                  </a:lnTo>
                  <a:lnTo>
                    <a:pt x="320259" y="387600"/>
                  </a:lnTo>
                  <a:lnTo>
                    <a:pt x="283397" y="405774"/>
                  </a:lnTo>
                  <a:lnTo>
                    <a:pt x="243697" y="416413"/>
                  </a:lnTo>
                  <a:lnTo>
                    <a:pt x="223256" y="418766"/>
                  </a:lnTo>
                  <a:lnTo>
                    <a:pt x="216417" y="4191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542" y="3580813"/>
              <a:ext cx="238318" cy="22904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6707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What</a:t>
            </a:r>
            <a:r>
              <a:rPr spc="-85" dirty="0"/>
              <a:t> </a:t>
            </a:r>
            <a:r>
              <a:rPr dirty="0"/>
              <a:t>is</a:t>
            </a:r>
            <a:r>
              <a:rPr spc="-150" dirty="0"/>
              <a:t> </a:t>
            </a:r>
            <a:r>
              <a:rPr spc="-10" dirty="0"/>
              <a:t>Diffusion?</a:t>
            </a:r>
          </a:p>
          <a:p>
            <a:pPr marL="327025" marR="5080">
              <a:lnSpc>
                <a:spcPct val="111400"/>
              </a:lnSpc>
              <a:spcBef>
                <a:spcPts val="2250"/>
              </a:spcBef>
            </a:pPr>
            <a:r>
              <a:rPr spc="85" dirty="0">
                <a:solidFill>
                  <a:srgbClr val="FFFFFF"/>
                </a:solidFill>
              </a:rPr>
              <a:t>Molecules</a:t>
            </a:r>
            <a:r>
              <a:rPr spc="-1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move</a:t>
            </a:r>
            <a:r>
              <a:rPr spc="-110" dirty="0">
                <a:solidFill>
                  <a:srgbClr val="FFFFFF"/>
                </a:solidFill>
              </a:rPr>
              <a:t> </a:t>
            </a:r>
            <a:r>
              <a:rPr spc="60" dirty="0">
                <a:solidFill>
                  <a:srgbClr val="FFFFFF"/>
                </a:solidFill>
              </a:rPr>
              <a:t>from</a:t>
            </a:r>
            <a:r>
              <a:rPr spc="-114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an</a:t>
            </a:r>
            <a:r>
              <a:rPr spc="-1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area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-1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higher </a:t>
            </a:r>
            <a:r>
              <a:rPr spc="60" dirty="0">
                <a:solidFill>
                  <a:srgbClr val="FFFFFF"/>
                </a:solidFill>
              </a:rPr>
              <a:t>concentration</a:t>
            </a:r>
            <a:r>
              <a:rPr spc="-120" dirty="0">
                <a:solidFill>
                  <a:srgbClr val="FFFFFF"/>
                </a:solidFill>
              </a:rPr>
              <a:t> </a:t>
            </a:r>
            <a:r>
              <a:rPr spc="90" dirty="0">
                <a:solidFill>
                  <a:srgbClr val="FFFFFF"/>
                </a:solidFill>
              </a:rPr>
              <a:t>to</a:t>
            </a:r>
            <a:r>
              <a:rPr spc="-114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an</a:t>
            </a:r>
            <a:r>
              <a:rPr spc="-114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area</a:t>
            </a:r>
            <a:r>
              <a:rPr spc="-7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-145" dirty="0">
                <a:solidFill>
                  <a:srgbClr val="FFFFFF"/>
                </a:solidFill>
              </a:rPr>
              <a:t> </a:t>
            </a:r>
            <a:r>
              <a:rPr spc="70" dirty="0">
                <a:solidFill>
                  <a:srgbClr val="FFFFFF"/>
                </a:solidFill>
              </a:rPr>
              <a:t>lower </a:t>
            </a:r>
            <a:r>
              <a:rPr spc="60" dirty="0">
                <a:solidFill>
                  <a:srgbClr val="FFFFFF"/>
                </a:solidFill>
              </a:rPr>
              <a:t>concentration</a:t>
            </a:r>
            <a:r>
              <a:rPr spc="-70" dirty="0">
                <a:solidFill>
                  <a:srgbClr val="FFFFFF"/>
                </a:solidFill>
              </a:rPr>
              <a:t> </a:t>
            </a:r>
            <a:r>
              <a:rPr spc="90" dirty="0">
                <a:solidFill>
                  <a:srgbClr val="FFFFFF"/>
                </a:solidFill>
              </a:rPr>
              <a:t>to</a:t>
            </a:r>
            <a:r>
              <a:rPr spc="-7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achieve</a:t>
            </a:r>
            <a:r>
              <a:rPr spc="-70" dirty="0">
                <a:solidFill>
                  <a:srgbClr val="FFFFFF"/>
                </a:solidFill>
              </a:rPr>
              <a:t> </a:t>
            </a:r>
            <a:r>
              <a:rPr spc="35" dirty="0">
                <a:solidFill>
                  <a:srgbClr val="FFFFFF"/>
                </a:solidFill>
              </a:rPr>
              <a:t>equilibrium.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10"/>
              </a:spcBef>
            </a:pPr>
            <a:r>
              <a:rPr sz="1100" spc="45" dirty="0"/>
              <a:t>52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50" dirty="0"/>
              <a:t> </a:t>
            </a:r>
            <a:r>
              <a:rPr dirty="0"/>
              <a:t>Diffusion:</a:t>
            </a:r>
            <a:r>
              <a:rPr spc="-114" dirty="0"/>
              <a:t> </a:t>
            </a:r>
            <a:r>
              <a:rPr dirty="0"/>
              <a:t>Why</a:t>
            </a:r>
            <a:r>
              <a:rPr spc="-135" dirty="0"/>
              <a:t> </a:t>
            </a:r>
            <a:r>
              <a:rPr spc="-10" dirty="0"/>
              <a:t>Care?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1888433"/>
            <a:ext cx="6105524" cy="37478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966086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032886"/>
            <a:ext cx="125732" cy="125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572" y="2779267"/>
            <a:ext cx="4065904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110" dirty="0">
                <a:solidFill>
                  <a:srgbClr val="FFFFFF"/>
                </a:solidFill>
                <a:latin typeface="Tahoma"/>
                <a:cs typeface="Tahoma"/>
              </a:rPr>
              <a:t>First</a:t>
            </a:r>
            <a:r>
              <a:rPr sz="2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Open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Source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State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Tahoma"/>
                <a:cs typeface="Tahoma"/>
              </a:rPr>
              <a:t>Art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r>
              <a:rPr sz="23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2300">
              <a:latin typeface="Tahoma"/>
              <a:cs typeface="Tahoma"/>
            </a:endParaRPr>
          </a:p>
          <a:p>
            <a:pPr marL="12700" marR="1166495">
              <a:lnSpc>
                <a:spcPct val="111400"/>
              </a:lnSpc>
              <a:spcBef>
                <a:spcPts val="2250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Inspired</a:t>
            </a:r>
            <a:r>
              <a:rPr sz="2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3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Physics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Fluids/Gases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944562"/>
            <a:ext cx="2038985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65" dirty="0">
                <a:solidFill>
                  <a:srgbClr val="FFFFFF"/>
                </a:solidFill>
                <a:latin typeface="Tahoma"/>
                <a:cs typeface="Tahoma"/>
              </a:rPr>
              <a:t>Reverse</a:t>
            </a:r>
            <a:r>
              <a:rPr sz="19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5" dirty="0"/>
              <a:t> </a:t>
            </a:r>
            <a:r>
              <a:rPr dirty="0"/>
              <a:t>Diffusion:</a:t>
            </a:r>
            <a:r>
              <a:rPr spc="-110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0925" y="2714625"/>
            <a:ext cx="4191000" cy="249555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7675" y="3543300"/>
            <a:ext cx="419100" cy="419100"/>
            <a:chOff x="447675" y="3543300"/>
            <a:chExt cx="419100" cy="419100"/>
          </a:xfrm>
        </p:grpSpPr>
        <p:sp>
          <p:nvSpPr>
            <p:cNvPr id="6" name="object 6"/>
            <p:cNvSpPr/>
            <p:nvPr/>
          </p:nvSpPr>
          <p:spPr>
            <a:xfrm>
              <a:off x="447675" y="35433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6417" y="419100"/>
                  </a:moveTo>
                  <a:lnTo>
                    <a:pt x="202682" y="419100"/>
                  </a:lnTo>
                  <a:lnTo>
                    <a:pt x="195843" y="418766"/>
                  </a:lnTo>
                  <a:lnTo>
                    <a:pt x="155286" y="412070"/>
                  </a:lnTo>
                  <a:lnTo>
                    <a:pt x="116824" y="397592"/>
                  </a:lnTo>
                  <a:lnTo>
                    <a:pt x="81915" y="375885"/>
                  </a:lnTo>
                  <a:lnTo>
                    <a:pt x="51920" y="347795"/>
                  </a:lnTo>
                  <a:lnTo>
                    <a:pt x="27974" y="314382"/>
                  </a:lnTo>
                  <a:lnTo>
                    <a:pt x="11010" y="276948"/>
                  </a:lnTo>
                  <a:lnTo>
                    <a:pt x="1685" y="236915"/>
                  </a:lnTo>
                  <a:lnTo>
                    <a:pt x="0" y="216417"/>
                  </a:lnTo>
                  <a:lnTo>
                    <a:pt x="0" y="202682"/>
                  </a:lnTo>
                  <a:lnTo>
                    <a:pt x="5362" y="161934"/>
                  </a:lnTo>
                  <a:lnTo>
                    <a:pt x="18573" y="123015"/>
                  </a:lnTo>
                  <a:lnTo>
                    <a:pt x="39128" y="87420"/>
                  </a:lnTo>
                  <a:lnTo>
                    <a:pt x="66227" y="56521"/>
                  </a:lnTo>
                  <a:lnTo>
                    <a:pt x="98840" y="31499"/>
                  </a:lnTo>
                  <a:lnTo>
                    <a:pt x="135702" y="13325"/>
                  </a:lnTo>
                  <a:lnTo>
                    <a:pt x="175402" y="2686"/>
                  </a:lnTo>
                  <a:lnTo>
                    <a:pt x="202682" y="0"/>
                  </a:lnTo>
                  <a:lnTo>
                    <a:pt x="216417" y="0"/>
                  </a:lnTo>
                  <a:lnTo>
                    <a:pt x="257165" y="5362"/>
                  </a:lnTo>
                  <a:lnTo>
                    <a:pt x="296084" y="18573"/>
                  </a:lnTo>
                  <a:lnTo>
                    <a:pt x="331679" y="39128"/>
                  </a:lnTo>
                  <a:lnTo>
                    <a:pt x="362578" y="66227"/>
                  </a:lnTo>
                  <a:lnTo>
                    <a:pt x="387600" y="98831"/>
                  </a:lnTo>
                  <a:lnTo>
                    <a:pt x="405774" y="135702"/>
                  </a:lnTo>
                  <a:lnTo>
                    <a:pt x="416413" y="175402"/>
                  </a:lnTo>
                  <a:lnTo>
                    <a:pt x="419100" y="202682"/>
                  </a:lnTo>
                  <a:lnTo>
                    <a:pt x="419100" y="209550"/>
                  </a:lnTo>
                  <a:lnTo>
                    <a:pt x="419100" y="216417"/>
                  </a:lnTo>
                  <a:lnTo>
                    <a:pt x="413737" y="257165"/>
                  </a:lnTo>
                  <a:lnTo>
                    <a:pt x="400526" y="296084"/>
                  </a:lnTo>
                  <a:lnTo>
                    <a:pt x="379971" y="331679"/>
                  </a:lnTo>
                  <a:lnTo>
                    <a:pt x="352872" y="362578"/>
                  </a:lnTo>
                  <a:lnTo>
                    <a:pt x="320259" y="387600"/>
                  </a:lnTo>
                  <a:lnTo>
                    <a:pt x="283397" y="405774"/>
                  </a:lnTo>
                  <a:lnTo>
                    <a:pt x="243697" y="416413"/>
                  </a:lnTo>
                  <a:lnTo>
                    <a:pt x="223256" y="418766"/>
                  </a:lnTo>
                  <a:lnTo>
                    <a:pt x="216417" y="4191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717" y="3637963"/>
              <a:ext cx="238318" cy="22904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47675" y="4610100"/>
            <a:ext cx="419100" cy="419100"/>
            <a:chOff x="447675" y="4610100"/>
            <a:chExt cx="419100" cy="419100"/>
          </a:xfrm>
        </p:grpSpPr>
        <p:sp>
          <p:nvSpPr>
            <p:cNvPr id="9" name="object 9"/>
            <p:cNvSpPr/>
            <p:nvPr/>
          </p:nvSpPr>
          <p:spPr>
            <a:xfrm>
              <a:off x="447675" y="4610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6417" y="419100"/>
                  </a:moveTo>
                  <a:lnTo>
                    <a:pt x="202682" y="419100"/>
                  </a:lnTo>
                  <a:lnTo>
                    <a:pt x="195843" y="418766"/>
                  </a:lnTo>
                  <a:lnTo>
                    <a:pt x="155286" y="412070"/>
                  </a:lnTo>
                  <a:lnTo>
                    <a:pt x="116824" y="397592"/>
                  </a:lnTo>
                  <a:lnTo>
                    <a:pt x="81915" y="375885"/>
                  </a:lnTo>
                  <a:lnTo>
                    <a:pt x="51920" y="347795"/>
                  </a:lnTo>
                  <a:lnTo>
                    <a:pt x="27974" y="314382"/>
                  </a:lnTo>
                  <a:lnTo>
                    <a:pt x="11010" y="276948"/>
                  </a:lnTo>
                  <a:lnTo>
                    <a:pt x="1685" y="236915"/>
                  </a:lnTo>
                  <a:lnTo>
                    <a:pt x="0" y="216417"/>
                  </a:lnTo>
                  <a:lnTo>
                    <a:pt x="0" y="202692"/>
                  </a:lnTo>
                  <a:lnTo>
                    <a:pt x="5362" y="161934"/>
                  </a:lnTo>
                  <a:lnTo>
                    <a:pt x="18573" y="123015"/>
                  </a:lnTo>
                  <a:lnTo>
                    <a:pt x="39128" y="87420"/>
                  </a:lnTo>
                  <a:lnTo>
                    <a:pt x="66227" y="56521"/>
                  </a:lnTo>
                  <a:lnTo>
                    <a:pt x="98840" y="31499"/>
                  </a:lnTo>
                  <a:lnTo>
                    <a:pt x="135702" y="13325"/>
                  </a:lnTo>
                  <a:lnTo>
                    <a:pt x="175402" y="2686"/>
                  </a:lnTo>
                  <a:lnTo>
                    <a:pt x="202682" y="0"/>
                  </a:lnTo>
                  <a:lnTo>
                    <a:pt x="216417" y="0"/>
                  </a:lnTo>
                  <a:lnTo>
                    <a:pt x="257165" y="5362"/>
                  </a:lnTo>
                  <a:lnTo>
                    <a:pt x="296084" y="18573"/>
                  </a:lnTo>
                  <a:lnTo>
                    <a:pt x="331679" y="39128"/>
                  </a:lnTo>
                  <a:lnTo>
                    <a:pt x="362578" y="66227"/>
                  </a:lnTo>
                  <a:lnTo>
                    <a:pt x="387600" y="98840"/>
                  </a:lnTo>
                  <a:lnTo>
                    <a:pt x="405774" y="135702"/>
                  </a:lnTo>
                  <a:lnTo>
                    <a:pt x="416413" y="175402"/>
                  </a:lnTo>
                  <a:lnTo>
                    <a:pt x="419100" y="202692"/>
                  </a:lnTo>
                  <a:lnTo>
                    <a:pt x="419100" y="209550"/>
                  </a:lnTo>
                  <a:lnTo>
                    <a:pt x="419100" y="216417"/>
                  </a:lnTo>
                  <a:lnTo>
                    <a:pt x="413737" y="257165"/>
                  </a:lnTo>
                  <a:lnTo>
                    <a:pt x="400526" y="296084"/>
                  </a:lnTo>
                  <a:lnTo>
                    <a:pt x="379971" y="331679"/>
                  </a:lnTo>
                  <a:lnTo>
                    <a:pt x="352872" y="362578"/>
                  </a:lnTo>
                  <a:lnTo>
                    <a:pt x="320259" y="387600"/>
                  </a:lnTo>
                  <a:lnTo>
                    <a:pt x="283397" y="405774"/>
                  </a:lnTo>
                  <a:lnTo>
                    <a:pt x="243697" y="416413"/>
                  </a:lnTo>
                  <a:lnTo>
                    <a:pt x="223256" y="418766"/>
                  </a:lnTo>
                  <a:lnTo>
                    <a:pt x="216417" y="4191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717" y="4704763"/>
              <a:ext cx="238318" cy="22904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47675" y="2476500"/>
            <a:ext cx="409575" cy="409575"/>
            <a:chOff x="447675" y="2476500"/>
            <a:chExt cx="409575" cy="409575"/>
          </a:xfrm>
        </p:grpSpPr>
        <p:sp>
          <p:nvSpPr>
            <p:cNvPr id="12" name="object 12"/>
            <p:cNvSpPr/>
            <p:nvPr/>
          </p:nvSpPr>
          <p:spPr>
            <a:xfrm>
              <a:off x="447675" y="2476500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09550" y="409575"/>
                  </a:moveTo>
                  <a:lnTo>
                    <a:pt x="200025" y="409575"/>
                  </a:lnTo>
                  <a:lnTo>
                    <a:pt x="190197" y="409334"/>
                  </a:lnTo>
                  <a:lnTo>
                    <a:pt x="151412" y="403574"/>
                  </a:lnTo>
                  <a:lnTo>
                    <a:pt x="114495" y="390365"/>
                  </a:lnTo>
                  <a:lnTo>
                    <a:pt x="80862" y="370206"/>
                  </a:lnTo>
                  <a:lnTo>
                    <a:pt x="51809" y="343868"/>
                  </a:lnTo>
                  <a:lnTo>
                    <a:pt x="28449" y="312371"/>
                  </a:lnTo>
                  <a:lnTo>
                    <a:pt x="11690" y="276922"/>
                  </a:lnTo>
                  <a:lnTo>
                    <a:pt x="2161" y="238886"/>
                  </a:lnTo>
                  <a:lnTo>
                    <a:pt x="0" y="209550"/>
                  </a:lnTo>
                  <a:lnTo>
                    <a:pt x="0" y="200025"/>
                  </a:lnTo>
                  <a:lnTo>
                    <a:pt x="3848" y="161001"/>
                  </a:lnTo>
                  <a:lnTo>
                    <a:pt x="15230" y="123482"/>
                  </a:lnTo>
                  <a:lnTo>
                    <a:pt x="33708" y="88896"/>
                  </a:lnTo>
                  <a:lnTo>
                    <a:pt x="58588" y="58588"/>
                  </a:lnTo>
                  <a:lnTo>
                    <a:pt x="88896" y="33708"/>
                  </a:lnTo>
                  <a:lnTo>
                    <a:pt x="123482" y="15230"/>
                  </a:lnTo>
                  <a:lnTo>
                    <a:pt x="161001" y="3848"/>
                  </a:lnTo>
                  <a:lnTo>
                    <a:pt x="200025" y="0"/>
                  </a:lnTo>
                  <a:lnTo>
                    <a:pt x="209550" y="0"/>
                  </a:lnTo>
                  <a:lnTo>
                    <a:pt x="248573" y="3848"/>
                  </a:lnTo>
                  <a:lnTo>
                    <a:pt x="286092" y="15230"/>
                  </a:lnTo>
                  <a:lnTo>
                    <a:pt x="320678" y="33708"/>
                  </a:lnTo>
                  <a:lnTo>
                    <a:pt x="350986" y="58588"/>
                  </a:lnTo>
                  <a:lnTo>
                    <a:pt x="375866" y="88896"/>
                  </a:lnTo>
                  <a:lnTo>
                    <a:pt x="394344" y="123482"/>
                  </a:lnTo>
                  <a:lnTo>
                    <a:pt x="405726" y="161001"/>
                  </a:lnTo>
                  <a:lnTo>
                    <a:pt x="409575" y="200025"/>
                  </a:lnTo>
                  <a:lnTo>
                    <a:pt x="409575" y="209550"/>
                  </a:lnTo>
                  <a:lnTo>
                    <a:pt x="405726" y="248573"/>
                  </a:lnTo>
                  <a:lnTo>
                    <a:pt x="394344" y="286092"/>
                  </a:lnTo>
                  <a:lnTo>
                    <a:pt x="375866" y="320678"/>
                  </a:lnTo>
                  <a:lnTo>
                    <a:pt x="350986" y="350986"/>
                  </a:lnTo>
                  <a:lnTo>
                    <a:pt x="320678" y="375866"/>
                  </a:lnTo>
                  <a:lnTo>
                    <a:pt x="286092" y="394344"/>
                  </a:lnTo>
                  <a:lnTo>
                    <a:pt x="248573" y="405726"/>
                  </a:lnTo>
                  <a:lnTo>
                    <a:pt x="209550" y="409575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487" y="2586871"/>
              <a:ext cx="195188" cy="18754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2165" y="2435225"/>
            <a:ext cx="6147435" cy="295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2284">
              <a:lnSpc>
                <a:spcPct val="113900"/>
              </a:lnSpc>
              <a:spcBef>
                <a:spcPts val="100"/>
              </a:spcBef>
            </a:pPr>
            <a:r>
              <a:rPr sz="2250" b="1" spc="-75" dirty="0">
                <a:solidFill>
                  <a:srgbClr val="2574EC"/>
                </a:solidFill>
                <a:latin typeface="Tahoma"/>
                <a:cs typeface="Tahoma"/>
              </a:rPr>
              <a:t>What</a:t>
            </a:r>
            <a:r>
              <a:rPr sz="2250" b="1" spc="-7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250" b="1" spc="-114" dirty="0">
                <a:solidFill>
                  <a:srgbClr val="2574EC"/>
                </a:solidFill>
                <a:latin typeface="Tahoma"/>
                <a:cs typeface="Tahoma"/>
              </a:rPr>
              <a:t>is </a:t>
            </a:r>
            <a:r>
              <a:rPr sz="2250" b="1" spc="-100" dirty="0">
                <a:solidFill>
                  <a:srgbClr val="2574EC"/>
                </a:solidFill>
                <a:latin typeface="Tahoma"/>
                <a:cs typeface="Tahoma"/>
              </a:rPr>
              <a:t>Diffusion?</a:t>
            </a:r>
            <a:r>
              <a:rPr sz="2250" b="1" spc="-6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250" spc="-100" dirty="0">
                <a:solidFill>
                  <a:srgbClr val="FFFFFF"/>
                </a:solidFill>
                <a:latin typeface="Tahoma"/>
                <a:cs typeface="Tahoma"/>
              </a:rPr>
              <a:t>(In</a:t>
            </a:r>
            <a:r>
              <a:rPr sz="22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Tahoma"/>
                <a:cs typeface="Tahoma"/>
              </a:rPr>
              <a:t>context</a:t>
            </a:r>
            <a:r>
              <a:rPr sz="22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2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ahoma"/>
                <a:cs typeface="Tahoma"/>
              </a:rPr>
              <a:t>Stable </a:t>
            </a:r>
            <a:r>
              <a:rPr sz="2250" spc="55" dirty="0">
                <a:solidFill>
                  <a:srgbClr val="FFFFFF"/>
                </a:solidFill>
                <a:latin typeface="Tahoma"/>
                <a:cs typeface="Tahoma"/>
              </a:rPr>
              <a:t>Diffusion)</a:t>
            </a:r>
            <a:endParaRPr sz="2250">
              <a:latin typeface="Tahoma"/>
              <a:cs typeface="Tahoma"/>
            </a:endParaRPr>
          </a:p>
          <a:p>
            <a:pPr marL="24765" marR="502284">
              <a:lnSpc>
                <a:spcPct val="111400"/>
              </a:lnSpc>
              <a:spcBef>
                <a:spcPts val="2335"/>
              </a:spcBef>
            </a:pPr>
            <a:r>
              <a:rPr sz="2300" spc="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diffused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state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imagined as-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True</a:t>
            </a:r>
            <a:r>
              <a:rPr sz="2300" spc="-14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2574EC"/>
                </a:solidFill>
                <a:latin typeface="Tahoma"/>
                <a:cs typeface="Tahoma"/>
              </a:rPr>
              <a:t>Noisy</a:t>
            </a:r>
            <a:r>
              <a:rPr sz="2300" spc="-114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2574EC"/>
                </a:solidFill>
                <a:latin typeface="Tahoma"/>
                <a:cs typeface="Tahoma"/>
              </a:rPr>
              <a:t>Image.</a:t>
            </a:r>
            <a:endParaRPr sz="2300">
              <a:latin typeface="Tahoma"/>
              <a:cs typeface="Tahoma"/>
            </a:endParaRPr>
          </a:p>
          <a:p>
            <a:pPr marL="24765" marR="5080">
              <a:lnSpc>
                <a:spcPct val="111400"/>
              </a:lnSpc>
              <a:spcBef>
                <a:spcPts val="2250"/>
              </a:spcBef>
            </a:pPr>
            <a:r>
              <a:rPr sz="2300" spc="114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fully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reverting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3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3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noise,</a:t>
            </a:r>
            <a:r>
              <a:rPr sz="2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Tahoma"/>
                <a:cs typeface="Tahoma"/>
              </a:rPr>
              <a:t>we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construct-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35" dirty="0">
                <a:solidFill>
                  <a:srgbClr val="2574EC"/>
                </a:solidFill>
                <a:latin typeface="Tahoma"/>
                <a:cs typeface="Tahoma"/>
              </a:rPr>
              <a:t>Image</a:t>
            </a:r>
            <a:r>
              <a:rPr sz="2300" spc="-14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45" dirty="0">
                <a:solidFill>
                  <a:srgbClr val="2574EC"/>
                </a:solidFill>
                <a:latin typeface="Tahoma"/>
                <a:cs typeface="Tahoma"/>
              </a:rPr>
              <a:t>described</a:t>
            </a:r>
            <a:r>
              <a:rPr sz="2300" spc="-15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by</a:t>
            </a:r>
            <a:r>
              <a:rPr sz="2300" spc="-11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2574EC"/>
                </a:solidFill>
                <a:latin typeface="Tahoma"/>
                <a:cs typeface="Tahoma"/>
              </a:rPr>
              <a:t>Text.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6125" y="6391275"/>
            <a:ext cx="1123949" cy="32384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10"/>
              </a:spcBef>
            </a:pPr>
            <a:r>
              <a:rPr sz="1100" spc="45" dirty="0"/>
              <a:t>53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5" y="2171700"/>
            <a:ext cx="2981325" cy="1943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3550" y="944562"/>
            <a:ext cx="8996680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65" dirty="0">
                <a:solidFill>
                  <a:srgbClr val="FFFFFF"/>
                </a:solidFill>
                <a:latin typeface="Tahoma"/>
                <a:cs typeface="Tahoma"/>
              </a:rPr>
              <a:t>Reverse</a:t>
            </a:r>
            <a:r>
              <a:rPr sz="19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Technique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slightly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modifies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pixels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noisy</a:t>
            </a:r>
            <a:r>
              <a:rPr sz="1600" spc="-20" dirty="0">
                <a:solidFill>
                  <a:srgbClr val="FFFFFF"/>
                </a:solidFill>
                <a:latin typeface="Tahoma"/>
                <a:cs typeface="Tahoma"/>
              </a:rPr>
              <a:t> image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similar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text.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5" dirty="0"/>
              <a:t> </a:t>
            </a:r>
            <a:r>
              <a:rPr dirty="0"/>
              <a:t>Diffusion:</a:t>
            </a:r>
            <a:r>
              <a:rPr spc="-110" dirty="0"/>
              <a:t> </a:t>
            </a:r>
            <a:r>
              <a:rPr spc="-10" dirty="0"/>
              <a:t>Intuition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3372" y="5702300"/>
            <a:ext cx="425069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50" dirty="0">
                <a:solidFill>
                  <a:srgbClr val="D5D5D5"/>
                </a:solidFill>
                <a:latin typeface="Tahoma"/>
                <a:cs typeface="Tahoma"/>
              </a:rPr>
              <a:t>Reverse</a:t>
            </a:r>
            <a:r>
              <a:rPr sz="1850" spc="-9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850" spc="60" dirty="0">
                <a:solidFill>
                  <a:srgbClr val="D5D5D5"/>
                </a:solidFill>
                <a:latin typeface="Tahoma"/>
                <a:cs typeface="Tahoma"/>
              </a:rPr>
              <a:t>Diffusion</a:t>
            </a:r>
            <a:r>
              <a:rPr sz="1850" spc="-6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850" dirty="0">
                <a:solidFill>
                  <a:srgbClr val="D5D5D5"/>
                </a:solidFill>
                <a:latin typeface="Tahoma"/>
                <a:cs typeface="Tahoma"/>
              </a:rPr>
              <a:t>is</a:t>
            </a:r>
            <a:r>
              <a:rPr sz="1850" spc="-6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850" dirty="0">
                <a:solidFill>
                  <a:srgbClr val="D5D5D5"/>
                </a:solidFill>
                <a:latin typeface="Tahoma"/>
                <a:cs typeface="Tahoma"/>
              </a:rPr>
              <a:t>called:</a:t>
            </a:r>
            <a:r>
              <a:rPr sz="1850" spc="-10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850" spc="-10" dirty="0">
                <a:solidFill>
                  <a:srgbClr val="2574EC"/>
                </a:solidFill>
                <a:latin typeface="Tahoma"/>
                <a:cs typeface="Tahoma"/>
              </a:rPr>
              <a:t>“Denoising”</a:t>
            </a:r>
            <a:endParaRPr sz="185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0500" y="2171700"/>
            <a:ext cx="3009900" cy="1943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62075" y="4352925"/>
            <a:ext cx="2981960" cy="781050"/>
          </a:xfrm>
          <a:prstGeom prst="rect">
            <a:avLst/>
          </a:prstGeom>
          <a:solidFill>
            <a:srgbClr val="2574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961390" marR="359410" indent="-600075">
              <a:lnSpc>
                <a:spcPct val="112500"/>
              </a:lnSpc>
              <a:spcBef>
                <a:spcPts val="825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Fully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Diffused</a:t>
            </a:r>
            <a:r>
              <a:rPr sz="15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50" dirty="0">
                <a:solidFill>
                  <a:srgbClr val="FFFFFF"/>
                </a:solidFill>
                <a:latin typeface="Tahoma"/>
                <a:cs typeface="Tahoma"/>
              </a:rPr>
              <a:t>Image/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True 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Noisy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0500" y="4352925"/>
            <a:ext cx="3020060" cy="781050"/>
          </a:xfrm>
          <a:prstGeom prst="rect">
            <a:avLst/>
          </a:prstGeom>
          <a:solidFill>
            <a:srgbClr val="2574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1104900" marR="454025" indent="-645795">
              <a:lnSpc>
                <a:spcPct val="112500"/>
              </a:lnSpc>
              <a:spcBef>
                <a:spcPts val="825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Cat: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many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Reverse </a:t>
            </a:r>
            <a:r>
              <a:rPr sz="1500" spc="4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33819" y="2973387"/>
            <a:ext cx="1170940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b="1" spc="-55" dirty="0">
                <a:solidFill>
                  <a:srgbClr val="FFFFFF"/>
                </a:solidFill>
                <a:latin typeface="Tahoma"/>
                <a:cs typeface="Tahoma"/>
              </a:rPr>
              <a:t>Denoising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05350" y="3257558"/>
            <a:ext cx="2772410" cy="152400"/>
            <a:chOff x="4705350" y="3257558"/>
            <a:chExt cx="2772410" cy="152400"/>
          </a:xfrm>
        </p:grpSpPr>
        <p:sp>
          <p:nvSpPr>
            <p:cNvPr id="11" name="object 11"/>
            <p:cNvSpPr/>
            <p:nvPr/>
          </p:nvSpPr>
          <p:spPr>
            <a:xfrm>
              <a:off x="4705350" y="3333750"/>
              <a:ext cx="2629535" cy="0"/>
            </a:xfrm>
            <a:custGeom>
              <a:avLst/>
              <a:gdLst/>
              <a:ahLst/>
              <a:cxnLst/>
              <a:rect l="l" t="t" r="r" b="b"/>
              <a:pathLst>
                <a:path w="2629534">
                  <a:moveTo>
                    <a:pt x="0" y="0"/>
                  </a:moveTo>
                  <a:lnTo>
                    <a:pt x="2629227" y="0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5060" y="3257558"/>
              <a:ext cx="152138" cy="15238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15650" y="6391275"/>
            <a:ext cx="1123949" cy="32384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10"/>
              </a:spcBef>
            </a:pPr>
            <a:r>
              <a:rPr sz="1100" spc="45" dirty="0"/>
              <a:t>54</a:t>
            </a:r>
            <a:endParaRPr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6736" y="2109216"/>
            <a:ext cx="9683750" cy="2164080"/>
            <a:chOff x="1316736" y="2109216"/>
            <a:chExt cx="9683750" cy="2164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6736" y="2109216"/>
              <a:ext cx="9683496" cy="21640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81999" y="2628899"/>
              <a:ext cx="524510" cy="1428750"/>
            </a:xfrm>
            <a:custGeom>
              <a:avLst/>
              <a:gdLst/>
              <a:ahLst/>
              <a:cxnLst/>
              <a:rect l="l" t="t" r="r" b="b"/>
              <a:pathLst>
                <a:path w="524509" h="1428750">
                  <a:moveTo>
                    <a:pt x="523976" y="1428750"/>
                  </a:moveTo>
                  <a:lnTo>
                    <a:pt x="0" y="1428750"/>
                  </a:lnTo>
                  <a:lnTo>
                    <a:pt x="0" y="0"/>
                  </a:lnTo>
                  <a:lnTo>
                    <a:pt x="523976" y="0"/>
                  </a:lnTo>
                  <a:lnTo>
                    <a:pt x="523976" y="1428750"/>
                  </a:lnTo>
                  <a:close/>
                </a:path>
              </a:pathLst>
            </a:custGeom>
            <a:solidFill>
              <a:srgbClr val="141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72474" y="3264407"/>
              <a:ext cx="401320" cy="4445"/>
            </a:xfrm>
            <a:custGeom>
              <a:avLst/>
              <a:gdLst/>
              <a:ahLst/>
              <a:cxnLst/>
              <a:rect l="l" t="t" r="r" b="b"/>
              <a:pathLst>
                <a:path w="401320" h="4445">
                  <a:moveTo>
                    <a:pt x="0" y="0"/>
                  </a:moveTo>
                  <a:lnTo>
                    <a:pt x="400799" y="4000"/>
                  </a:lnTo>
                </a:path>
              </a:pathLst>
            </a:custGeom>
            <a:ln w="19049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109" y="3192232"/>
              <a:ext cx="152349" cy="152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57874" y="2638424"/>
              <a:ext cx="534035" cy="1428750"/>
            </a:xfrm>
            <a:custGeom>
              <a:avLst/>
              <a:gdLst/>
              <a:ahLst/>
              <a:cxnLst/>
              <a:rect l="l" t="t" r="r" b="b"/>
              <a:pathLst>
                <a:path w="534035" h="1428750">
                  <a:moveTo>
                    <a:pt x="533503" y="1428750"/>
                  </a:moveTo>
                  <a:lnTo>
                    <a:pt x="0" y="1428750"/>
                  </a:lnTo>
                  <a:lnTo>
                    <a:pt x="0" y="0"/>
                  </a:lnTo>
                  <a:lnTo>
                    <a:pt x="533503" y="0"/>
                  </a:lnTo>
                  <a:lnTo>
                    <a:pt x="533503" y="1428750"/>
                  </a:lnTo>
                  <a:close/>
                </a:path>
              </a:pathLst>
            </a:custGeom>
            <a:solidFill>
              <a:srgbClr val="141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48349" y="3264407"/>
              <a:ext cx="401320" cy="4445"/>
            </a:xfrm>
            <a:custGeom>
              <a:avLst/>
              <a:gdLst/>
              <a:ahLst/>
              <a:cxnLst/>
              <a:rect l="l" t="t" r="r" b="b"/>
              <a:pathLst>
                <a:path w="401320" h="4445">
                  <a:moveTo>
                    <a:pt x="0" y="0"/>
                  </a:moveTo>
                  <a:lnTo>
                    <a:pt x="400799" y="4000"/>
                  </a:lnTo>
                </a:path>
              </a:pathLst>
            </a:custGeom>
            <a:ln w="19049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984" y="3192232"/>
              <a:ext cx="152349" cy="1523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4224" y="2638424"/>
              <a:ext cx="534035" cy="1428750"/>
            </a:xfrm>
            <a:custGeom>
              <a:avLst/>
              <a:gdLst/>
              <a:ahLst/>
              <a:cxnLst/>
              <a:rect l="l" t="t" r="r" b="b"/>
              <a:pathLst>
                <a:path w="534035" h="1428750">
                  <a:moveTo>
                    <a:pt x="533503" y="1428750"/>
                  </a:moveTo>
                  <a:lnTo>
                    <a:pt x="0" y="1428750"/>
                  </a:lnTo>
                  <a:lnTo>
                    <a:pt x="0" y="0"/>
                  </a:lnTo>
                  <a:lnTo>
                    <a:pt x="533503" y="0"/>
                  </a:lnTo>
                  <a:lnTo>
                    <a:pt x="533503" y="1428750"/>
                  </a:lnTo>
                  <a:close/>
                </a:path>
              </a:pathLst>
            </a:custGeom>
            <a:solidFill>
              <a:srgbClr val="141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14699" y="3264407"/>
              <a:ext cx="408305" cy="4445"/>
            </a:xfrm>
            <a:custGeom>
              <a:avLst/>
              <a:gdLst/>
              <a:ahLst/>
              <a:cxnLst/>
              <a:rect l="l" t="t" r="r" b="b"/>
              <a:pathLst>
                <a:path w="408304" h="4445">
                  <a:moveTo>
                    <a:pt x="0" y="0"/>
                  </a:moveTo>
                  <a:lnTo>
                    <a:pt x="407956" y="4000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2395" y="3192147"/>
              <a:ext cx="154899" cy="152521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5" dirty="0"/>
              <a:t> </a:t>
            </a:r>
            <a:r>
              <a:rPr dirty="0"/>
              <a:t>Diffusion:</a:t>
            </a:r>
            <a:r>
              <a:rPr spc="-110" dirty="0"/>
              <a:t> </a:t>
            </a:r>
            <a:r>
              <a:rPr spc="-10" dirty="0"/>
              <a:t>Intuition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7248257" y="4591050"/>
            <a:ext cx="225425" cy="161925"/>
            <a:chOff x="7248257" y="4591050"/>
            <a:chExt cx="225425" cy="16192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8257" y="4591050"/>
              <a:ext cx="128342" cy="1239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9092" y="4624183"/>
              <a:ext cx="74341" cy="128791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00928" y="4591054"/>
            <a:ext cx="272843" cy="16191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372475" y="4667250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762" y="0"/>
                </a:lnTo>
              </a:path>
            </a:pathLst>
          </a:custGeom>
          <a:ln w="28575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5929406" y="1557431"/>
            <a:ext cx="4914900" cy="457200"/>
            <a:chOff x="5929406" y="1557431"/>
            <a:chExt cx="4914900" cy="457200"/>
          </a:xfrm>
        </p:grpSpPr>
        <p:sp>
          <p:nvSpPr>
            <p:cNvPr id="20" name="object 20"/>
            <p:cNvSpPr/>
            <p:nvPr/>
          </p:nvSpPr>
          <p:spPr>
            <a:xfrm>
              <a:off x="5953125" y="1581150"/>
              <a:ext cx="4867910" cy="409575"/>
            </a:xfrm>
            <a:custGeom>
              <a:avLst/>
              <a:gdLst/>
              <a:ahLst/>
              <a:cxnLst/>
              <a:rect l="l" t="t" r="r" b="b"/>
              <a:pathLst>
                <a:path w="4867909" h="409575">
                  <a:moveTo>
                    <a:pt x="4661774" y="409557"/>
                  </a:moveTo>
                  <a:lnTo>
                    <a:pt x="4661774" y="307191"/>
                  </a:lnTo>
                  <a:lnTo>
                    <a:pt x="0" y="307191"/>
                  </a:lnTo>
                  <a:lnTo>
                    <a:pt x="0" y="102365"/>
                  </a:lnTo>
                  <a:lnTo>
                    <a:pt x="4661774" y="102365"/>
                  </a:lnTo>
                  <a:lnTo>
                    <a:pt x="4661774" y="0"/>
                  </a:lnTo>
                  <a:lnTo>
                    <a:pt x="4867400" y="204826"/>
                  </a:lnTo>
                  <a:lnTo>
                    <a:pt x="4661774" y="409557"/>
                  </a:lnTo>
                  <a:close/>
                </a:path>
              </a:pathLst>
            </a:custGeom>
            <a:solidFill>
              <a:srgbClr val="141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53125" y="1581150"/>
              <a:ext cx="4867910" cy="409575"/>
            </a:xfrm>
            <a:custGeom>
              <a:avLst/>
              <a:gdLst/>
              <a:ahLst/>
              <a:cxnLst/>
              <a:rect l="l" t="t" r="r" b="b"/>
              <a:pathLst>
                <a:path w="4867909" h="409575">
                  <a:moveTo>
                    <a:pt x="4867400" y="204826"/>
                  </a:moveTo>
                  <a:lnTo>
                    <a:pt x="4661774" y="0"/>
                  </a:lnTo>
                  <a:lnTo>
                    <a:pt x="4661774" y="102365"/>
                  </a:lnTo>
                  <a:lnTo>
                    <a:pt x="0" y="102365"/>
                  </a:lnTo>
                  <a:lnTo>
                    <a:pt x="0" y="307191"/>
                  </a:lnTo>
                  <a:lnTo>
                    <a:pt x="4661774" y="307191"/>
                  </a:lnTo>
                  <a:lnTo>
                    <a:pt x="4661774" y="409557"/>
                  </a:lnTo>
                  <a:lnTo>
                    <a:pt x="4867400" y="204826"/>
                  </a:lnTo>
                  <a:close/>
                </a:path>
              </a:pathLst>
            </a:custGeom>
            <a:ln w="47436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347881" y="4591050"/>
            <a:ext cx="4629150" cy="652780"/>
            <a:chOff x="1347881" y="4591050"/>
            <a:chExt cx="4629150" cy="65278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4726" y="4591071"/>
              <a:ext cx="128376" cy="1206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3551" y="4623345"/>
              <a:ext cx="78461" cy="1295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1758" y="4591050"/>
              <a:ext cx="128342" cy="12390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8741" y="4624183"/>
              <a:ext cx="64094" cy="12879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71599" y="4810124"/>
              <a:ext cx="4581525" cy="409575"/>
            </a:xfrm>
            <a:custGeom>
              <a:avLst/>
              <a:gdLst/>
              <a:ahLst/>
              <a:cxnLst/>
              <a:rect l="l" t="t" r="r" b="b"/>
              <a:pathLst>
                <a:path w="4581525" h="409575">
                  <a:moveTo>
                    <a:pt x="205644" y="409557"/>
                  </a:moveTo>
                  <a:lnTo>
                    <a:pt x="0" y="204826"/>
                  </a:lnTo>
                  <a:lnTo>
                    <a:pt x="205644" y="0"/>
                  </a:lnTo>
                  <a:lnTo>
                    <a:pt x="205644" y="102365"/>
                  </a:lnTo>
                  <a:lnTo>
                    <a:pt x="4581525" y="102365"/>
                  </a:lnTo>
                  <a:lnTo>
                    <a:pt x="4581525" y="307191"/>
                  </a:lnTo>
                  <a:lnTo>
                    <a:pt x="205644" y="307191"/>
                  </a:lnTo>
                  <a:lnTo>
                    <a:pt x="205644" y="409557"/>
                  </a:lnTo>
                  <a:close/>
                </a:path>
              </a:pathLst>
            </a:custGeom>
            <a:solidFill>
              <a:srgbClr val="141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71599" y="4810124"/>
              <a:ext cx="4581525" cy="409575"/>
            </a:xfrm>
            <a:custGeom>
              <a:avLst/>
              <a:gdLst/>
              <a:ahLst/>
              <a:cxnLst/>
              <a:rect l="l" t="t" r="r" b="b"/>
              <a:pathLst>
                <a:path w="4581525" h="409575">
                  <a:moveTo>
                    <a:pt x="0" y="204826"/>
                  </a:moveTo>
                  <a:lnTo>
                    <a:pt x="205644" y="0"/>
                  </a:lnTo>
                  <a:lnTo>
                    <a:pt x="205644" y="102365"/>
                  </a:lnTo>
                  <a:lnTo>
                    <a:pt x="4581525" y="102365"/>
                  </a:lnTo>
                  <a:lnTo>
                    <a:pt x="4581525" y="307191"/>
                  </a:lnTo>
                  <a:lnTo>
                    <a:pt x="205644" y="307191"/>
                  </a:lnTo>
                  <a:lnTo>
                    <a:pt x="205644" y="409557"/>
                  </a:lnTo>
                  <a:lnTo>
                    <a:pt x="0" y="204826"/>
                  </a:lnTo>
                  <a:close/>
                </a:path>
              </a:pathLst>
            </a:custGeom>
            <a:ln w="47436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47417" y="1611312"/>
            <a:ext cx="2125980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b="1" spc="-30" dirty="0">
                <a:solidFill>
                  <a:srgbClr val="2574EC"/>
                </a:solidFill>
                <a:latin typeface="Tahoma"/>
                <a:cs typeface="Tahoma"/>
              </a:rPr>
              <a:t>Forward</a:t>
            </a:r>
            <a:r>
              <a:rPr sz="1900" b="1" spc="-10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900" b="1" spc="-30" dirty="0">
                <a:solidFill>
                  <a:srgbClr val="2574EC"/>
                </a:solidFill>
                <a:latin typeface="Tahoma"/>
                <a:cs typeface="Tahoma"/>
              </a:rPr>
              <a:t>Diffusion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20960" y="4830762"/>
            <a:ext cx="2068830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b="1" spc="-55" dirty="0">
                <a:solidFill>
                  <a:srgbClr val="2574EC"/>
                </a:solidFill>
                <a:latin typeface="Tahoma"/>
                <a:cs typeface="Tahoma"/>
              </a:rPr>
              <a:t>Reverse</a:t>
            </a:r>
            <a:r>
              <a:rPr sz="1900" b="1" spc="-9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900" b="1" spc="-30" dirty="0">
                <a:solidFill>
                  <a:srgbClr val="2574EC"/>
                </a:solidFill>
                <a:latin typeface="Tahoma"/>
                <a:cs typeface="Tahoma"/>
              </a:rPr>
              <a:t>Diffusion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98859" y="1349375"/>
            <a:ext cx="77851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b="1" spc="-35" dirty="0">
                <a:solidFill>
                  <a:srgbClr val="FFFFFF"/>
                </a:solidFill>
                <a:latin typeface="Tahoma"/>
                <a:cs typeface="Tahoma"/>
              </a:rPr>
              <a:t>Noising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18910" y="5111750"/>
            <a:ext cx="5668010" cy="1017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Denoising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Note:</a:t>
            </a:r>
            <a:r>
              <a:rPr sz="1500" spc="-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2574EC"/>
                </a:solidFill>
                <a:latin typeface="Tahoma"/>
                <a:cs typeface="Tahoma"/>
              </a:rPr>
              <a:t>x</a:t>
            </a:r>
            <a:r>
              <a:rPr sz="1875" baseline="-17777" dirty="0">
                <a:solidFill>
                  <a:srgbClr val="2574EC"/>
                </a:solidFill>
                <a:latin typeface="Tahoma"/>
                <a:cs typeface="Tahoma"/>
              </a:rPr>
              <a:t>0</a:t>
            </a:r>
            <a:r>
              <a:rPr sz="1875" spc="82" baseline="-17777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Denoised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Image, </a:t>
            </a:r>
            <a:r>
              <a:rPr sz="1500" dirty="0">
                <a:solidFill>
                  <a:srgbClr val="4285F4"/>
                </a:solidFill>
                <a:latin typeface="Tahoma"/>
                <a:cs typeface="Tahoma"/>
              </a:rPr>
              <a:t>x</a:t>
            </a:r>
            <a:r>
              <a:rPr sz="1875" baseline="-17777" dirty="0">
                <a:solidFill>
                  <a:srgbClr val="4285F4"/>
                </a:solidFill>
                <a:latin typeface="Tahoma"/>
                <a:cs typeface="Tahoma"/>
              </a:rPr>
              <a:t>T</a:t>
            </a:r>
            <a:r>
              <a:rPr sz="1875" spc="60" baseline="-17777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45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added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Noise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times.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25174" y="6391275"/>
            <a:ext cx="1123949" cy="323850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10"/>
              </a:spcBef>
            </a:pPr>
            <a:r>
              <a:rPr sz="1100" spc="45" dirty="0"/>
              <a:t>55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464375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5" dirty="0"/>
              <a:t>Stable</a:t>
            </a:r>
            <a:r>
              <a:rPr sz="3250" spc="-135" dirty="0"/>
              <a:t> </a:t>
            </a:r>
            <a:r>
              <a:rPr sz="3250" spc="-30" dirty="0"/>
              <a:t>Diffusion:</a:t>
            </a:r>
            <a:r>
              <a:rPr sz="3250" spc="-170" dirty="0"/>
              <a:t> </a:t>
            </a:r>
            <a:r>
              <a:rPr sz="3250" spc="-10" dirty="0"/>
              <a:t>Purpose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07" y="6450965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57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0175" y="1238250"/>
            <a:ext cx="9478645" cy="2981325"/>
            <a:chOff x="1400175" y="1238250"/>
            <a:chExt cx="9478645" cy="2981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5608" y="1238250"/>
              <a:ext cx="9442704" cy="29813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7800" y="1457325"/>
              <a:ext cx="2134235" cy="2058035"/>
            </a:xfrm>
            <a:custGeom>
              <a:avLst/>
              <a:gdLst/>
              <a:ahLst/>
              <a:cxnLst/>
              <a:rect l="l" t="t" r="r" b="b"/>
              <a:pathLst>
                <a:path w="2134235" h="2058035">
                  <a:moveTo>
                    <a:pt x="0" y="0"/>
                  </a:moveTo>
                  <a:lnTo>
                    <a:pt x="2133709" y="0"/>
                  </a:lnTo>
                  <a:lnTo>
                    <a:pt x="2133709" y="2057522"/>
                  </a:lnTo>
                  <a:lnTo>
                    <a:pt x="0" y="2057522"/>
                  </a:lnTo>
                  <a:lnTo>
                    <a:pt x="0" y="0"/>
                  </a:lnTo>
                  <a:close/>
                </a:path>
              </a:pathLst>
            </a:custGeom>
            <a:ln w="95139">
              <a:solidFill>
                <a:srgbClr val="1412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53450" y="1438275"/>
              <a:ext cx="2134235" cy="2058035"/>
            </a:xfrm>
            <a:custGeom>
              <a:avLst/>
              <a:gdLst/>
              <a:ahLst/>
              <a:cxnLst/>
              <a:rect l="l" t="t" r="r" b="b"/>
              <a:pathLst>
                <a:path w="2134234" h="2058035">
                  <a:moveTo>
                    <a:pt x="0" y="0"/>
                  </a:moveTo>
                  <a:lnTo>
                    <a:pt x="2133709" y="0"/>
                  </a:lnTo>
                  <a:lnTo>
                    <a:pt x="2133709" y="2057522"/>
                  </a:lnTo>
                  <a:lnTo>
                    <a:pt x="0" y="2057522"/>
                  </a:lnTo>
                  <a:lnTo>
                    <a:pt x="0" y="0"/>
                  </a:lnTo>
                  <a:close/>
                </a:path>
              </a:pathLst>
            </a:custGeom>
            <a:ln w="95139">
              <a:solidFill>
                <a:srgbClr val="1412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52900" y="1314450"/>
              <a:ext cx="3934460" cy="2419985"/>
            </a:xfrm>
            <a:custGeom>
              <a:avLst/>
              <a:gdLst/>
              <a:ahLst/>
              <a:cxnLst/>
              <a:rect l="l" t="t" r="r" b="b"/>
              <a:pathLst>
                <a:path w="3934459" h="2419985">
                  <a:moveTo>
                    <a:pt x="0" y="0"/>
                  </a:moveTo>
                  <a:lnTo>
                    <a:pt x="3933873" y="0"/>
                  </a:lnTo>
                  <a:lnTo>
                    <a:pt x="3933873" y="2419459"/>
                  </a:lnTo>
                  <a:lnTo>
                    <a:pt x="0" y="2419459"/>
                  </a:lnTo>
                  <a:lnTo>
                    <a:pt x="0" y="0"/>
                  </a:lnTo>
                  <a:close/>
                </a:path>
              </a:pathLst>
            </a:custGeom>
            <a:ln w="95177">
              <a:solidFill>
                <a:srgbClr val="1412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5" dirty="0"/>
              <a:t> </a:t>
            </a:r>
            <a:r>
              <a:rPr dirty="0"/>
              <a:t>Diffusion:</a:t>
            </a:r>
            <a:r>
              <a:rPr spc="-110" dirty="0"/>
              <a:t> </a:t>
            </a:r>
            <a:r>
              <a:rPr spc="-10" dirty="0"/>
              <a:t>Purpose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33525" y="3705225"/>
            <a:ext cx="2019935" cy="523875"/>
          </a:xfrm>
          <a:prstGeom prst="rect">
            <a:avLst/>
          </a:prstGeom>
          <a:solidFill>
            <a:srgbClr val="2574EC"/>
          </a:solidFill>
        </p:spPr>
        <p:txBody>
          <a:bodyPr vert="horz" wrap="square" lIns="0" tIns="13335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50"/>
              </a:spcBef>
            </a:pP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Noisy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58225" y="3695700"/>
            <a:ext cx="2038985" cy="523875"/>
          </a:xfrm>
          <a:prstGeom prst="rect">
            <a:avLst/>
          </a:prstGeom>
          <a:solidFill>
            <a:srgbClr val="2574EC"/>
          </a:solidFill>
        </p:spPr>
        <p:txBody>
          <a:bodyPr vert="horz" wrap="square" lIns="0" tIns="133350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105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Less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Noisy</a:t>
            </a:r>
            <a:r>
              <a:rPr sz="15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8150" y="4887764"/>
            <a:ext cx="82876" cy="828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8150" y="5402114"/>
            <a:ext cx="82876" cy="828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8150" y="5916464"/>
            <a:ext cx="82876" cy="828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060126" y="4340225"/>
            <a:ext cx="4068445" cy="173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Every</a:t>
            </a:r>
            <a:r>
              <a:rPr sz="15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Step</a:t>
            </a:r>
            <a:r>
              <a:rPr sz="15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Reverse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Diffusion,</a:t>
            </a:r>
            <a:r>
              <a:rPr sz="15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want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to:</a:t>
            </a:r>
            <a:endParaRPr sz="1500">
              <a:latin typeface="Tahoma"/>
              <a:cs typeface="Tahoma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sz="1500" spc="10" dirty="0">
                <a:solidFill>
                  <a:srgbClr val="2574EC"/>
                </a:solidFill>
                <a:latin typeface="Tahoma"/>
                <a:cs typeface="Tahoma"/>
              </a:rPr>
              <a:t>Calculate</a:t>
            </a:r>
            <a:r>
              <a:rPr sz="1500" spc="-9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Noise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5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Current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1500">
              <a:latin typeface="Tahoma"/>
              <a:cs typeface="Tahoma"/>
            </a:endParaRPr>
          </a:p>
          <a:p>
            <a:pPr marL="393700" marR="379730">
              <a:lnSpc>
                <a:spcPct val="225000"/>
              </a:lnSpc>
            </a:pPr>
            <a:r>
              <a:rPr sz="1500" dirty="0">
                <a:solidFill>
                  <a:srgbClr val="2574EC"/>
                </a:solidFill>
                <a:latin typeface="Tahoma"/>
                <a:cs typeface="Tahoma"/>
              </a:rPr>
              <a:t>Remove</a:t>
            </a:r>
            <a:r>
              <a:rPr sz="1500" spc="-9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Noise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Current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Image </a:t>
            </a:r>
            <a:r>
              <a:rPr sz="1500" spc="-10" dirty="0">
                <a:solidFill>
                  <a:srgbClr val="2574EC"/>
                </a:solidFill>
                <a:latin typeface="Tahoma"/>
                <a:cs typeface="Tahoma"/>
              </a:rPr>
              <a:t>Repeat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71875" y="1809750"/>
            <a:ext cx="5058410" cy="1495425"/>
            <a:chOff x="3571875" y="1809750"/>
            <a:chExt cx="5058410" cy="1495425"/>
          </a:xfrm>
        </p:grpSpPr>
        <p:sp>
          <p:nvSpPr>
            <p:cNvPr id="15" name="object 15"/>
            <p:cNvSpPr/>
            <p:nvPr/>
          </p:nvSpPr>
          <p:spPr>
            <a:xfrm>
              <a:off x="3571875" y="1809750"/>
              <a:ext cx="638810" cy="1428750"/>
            </a:xfrm>
            <a:custGeom>
              <a:avLst/>
              <a:gdLst/>
              <a:ahLst/>
              <a:cxnLst/>
              <a:rect l="l" t="t" r="r" b="b"/>
              <a:pathLst>
                <a:path w="638810" h="1428750">
                  <a:moveTo>
                    <a:pt x="638215" y="1428750"/>
                  </a:moveTo>
                  <a:lnTo>
                    <a:pt x="0" y="1428750"/>
                  </a:lnTo>
                  <a:lnTo>
                    <a:pt x="0" y="0"/>
                  </a:lnTo>
                  <a:lnTo>
                    <a:pt x="638215" y="0"/>
                  </a:lnTo>
                  <a:lnTo>
                    <a:pt x="638215" y="1428750"/>
                  </a:lnTo>
                  <a:close/>
                </a:path>
              </a:pathLst>
            </a:custGeom>
            <a:solidFill>
              <a:srgbClr val="141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09975" y="2521458"/>
              <a:ext cx="408305" cy="4445"/>
            </a:xfrm>
            <a:custGeom>
              <a:avLst/>
              <a:gdLst/>
              <a:ahLst/>
              <a:cxnLst/>
              <a:rect l="l" t="t" r="r" b="b"/>
              <a:pathLst>
                <a:path w="408304" h="4444">
                  <a:moveTo>
                    <a:pt x="0" y="0"/>
                  </a:moveTo>
                  <a:lnTo>
                    <a:pt x="407956" y="4000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7670" y="2449197"/>
              <a:ext cx="154899" cy="15252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086725" y="1876425"/>
              <a:ext cx="524510" cy="1428750"/>
            </a:xfrm>
            <a:custGeom>
              <a:avLst/>
              <a:gdLst/>
              <a:ahLst/>
              <a:cxnLst/>
              <a:rect l="l" t="t" r="r" b="b"/>
              <a:pathLst>
                <a:path w="524509" h="1428750">
                  <a:moveTo>
                    <a:pt x="523976" y="1428750"/>
                  </a:moveTo>
                  <a:lnTo>
                    <a:pt x="0" y="1428750"/>
                  </a:lnTo>
                  <a:lnTo>
                    <a:pt x="0" y="0"/>
                  </a:lnTo>
                  <a:lnTo>
                    <a:pt x="523976" y="0"/>
                  </a:lnTo>
                  <a:lnTo>
                    <a:pt x="523976" y="1428750"/>
                  </a:lnTo>
                  <a:close/>
                </a:path>
              </a:pathLst>
            </a:custGeom>
            <a:solidFill>
              <a:srgbClr val="141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86725" y="2511933"/>
              <a:ext cx="401320" cy="4445"/>
            </a:xfrm>
            <a:custGeom>
              <a:avLst/>
              <a:gdLst/>
              <a:ahLst/>
              <a:cxnLst/>
              <a:rect l="l" t="t" r="r" b="b"/>
              <a:pathLst>
                <a:path w="401320" h="4444">
                  <a:moveTo>
                    <a:pt x="0" y="0"/>
                  </a:moveTo>
                  <a:lnTo>
                    <a:pt x="400799" y="4000"/>
                  </a:lnTo>
                </a:path>
              </a:pathLst>
            </a:custGeom>
            <a:ln w="19049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7359" y="2439757"/>
              <a:ext cx="152349" cy="152352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10"/>
              </a:spcBef>
            </a:pPr>
            <a:r>
              <a:rPr sz="1100" spc="45" dirty="0"/>
              <a:t>58</a:t>
            </a:r>
            <a:endParaRPr sz="1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0175" y="1238250"/>
            <a:ext cx="9478645" cy="2981325"/>
            <a:chOff x="1400175" y="1238250"/>
            <a:chExt cx="9478645" cy="2981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5608" y="1238250"/>
              <a:ext cx="9442704" cy="29813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7800" y="1457325"/>
              <a:ext cx="2134235" cy="2058035"/>
            </a:xfrm>
            <a:custGeom>
              <a:avLst/>
              <a:gdLst/>
              <a:ahLst/>
              <a:cxnLst/>
              <a:rect l="l" t="t" r="r" b="b"/>
              <a:pathLst>
                <a:path w="2134235" h="2058035">
                  <a:moveTo>
                    <a:pt x="0" y="0"/>
                  </a:moveTo>
                  <a:lnTo>
                    <a:pt x="2133709" y="0"/>
                  </a:lnTo>
                  <a:lnTo>
                    <a:pt x="2133709" y="2057522"/>
                  </a:lnTo>
                  <a:lnTo>
                    <a:pt x="0" y="2057522"/>
                  </a:lnTo>
                  <a:lnTo>
                    <a:pt x="0" y="0"/>
                  </a:lnTo>
                  <a:close/>
                </a:path>
              </a:pathLst>
            </a:custGeom>
            <a:ln w="95139">
              <a:solidFill>
                <a:srgbClr val="1412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53450" y="1438275"/>
              <a:ext cx="2134235" cy="2058035"/>
            </a:xfrm>
            <a:custGeom>
              <a:avLst/>
              <a:gdLst/>
              <a:ahLst/>
              <a:cxnLst/>
              <a:rect l="l" t="t" r="r" b="b"/>
              <a:pathLst>
                <a:path w="2134234" h="2058035">
                  <a:moveTo>
                    <a:pt x="0" y="0"/>
                  </a:moveTo>
                  <a:lnTo>
                    <a:pt x="2133709" y="0"/>
                  </a:lnTo>
                  <a:lnTo>
                    <a:pt x="2133709" y="2057522"/>
                  </a:lnTo>
                  <a:lnTo>
                    <a:pt x="0" y="2057522"/>
                  </a:lnTo>
                  <a:lnTo>
                    <a:pt x="0" y="0"/>
                  </a:lnTo>
                  <a:close/>
                </a:path>
              </a:pathLst>
            </a:custGeom>
            <a:ln w="95139">
              <a:solidFill>
                <a:srgbClr val="1412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52900" y="1314450"/>
              <a:ext cx="3934460" cy="2419985"/>
            </a:xfrm>
            <a:custGeom>
              <a:avLst/>
              <a:gdLst/>
              <a:ahLst/>
              <a:cxnLst/>
              <a:rect l="l" t="t" r="r" b="b"/>
              <a:pathLst>
                <a:path w="3934459" h="2419985">
                  <a:moveTo>
                    <a:pt x="0" y="0"/>
                  </a:moveTo>
                  <a:lnTo>
                    <a:pt x="3933873" y="0"/>
                  </a:lnTo>
                  <a:lnTo>
                    <a:pt x="3933873" y="2419459"/>
                  </a:lnTo>
                  <a:lnTo>
                    <a:pt x="0" y="2419459"/>
                  </a:lnTo>
                  <a:lnTo>
                    <a:pt x="0" y="0"/>
                  </a:lnTo>
                  <a:close/>
                </a:path>
              </a:pathLst>
            </a:custGeom>
            <a:ln w="95177">
              <a:solidFill>
                <a:srgbClr val="1412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5" dirty="0"/>
              <a:t> </a:t>
            </a:r>
            <a:r>
              <a:rPr dirty="0"/>
              <a:t>Diffusion:</a:t>
            </a:r>
            <a:r>
              <a:rPr spc="-110" dirty="0"/>
              <a:t> </a:t>
            </a:r>
            <a:r>
              <a:rPr spc="-10" dirty="0"/>
              <a:t>Purpose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33525" y="3705225"/>
            <a:ext cx="2019935" cy="523875"/>
          </a:xfrm>
          <a:prstGeom prst="rect">
            <a:avLst/>
          </a:prstGeom>
          <a:solidFill>
            <a:srgbClr val="2574EC"/>
          </a:solidFill>
        </p:spPr>
        <p:txBody>
          <a:bodyPr vert="horz" wrap="square" lIns="0" tIns="13335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50"/>
              </a:spcBef>
            </a:pP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Noisy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58225" y="3695700"/>
            <a:ext cx="2038985" cy="523875"/>
          </a:xfrm>
          <a:prstGeom prst="rect">
            <a:avLst/>
          </a:prstGeom>
          <a:solidFill>
            <a:srgbClr val="2574EC"/>
          </a:solidFill>
        </p:spPr>
        <p:txBody>
          <a:bodyPr vert="horz" wrap="square" lIns="0" tIns="133350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105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Less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Noisy</a:t>
            </a:r>
            <a:r>
              <a:rPr sz="15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62550" y="4048125"/>
            <a:ext cx="1905000" cy="1276350"/>
            <a:chOff x="5162550" y="4048125"/>
            <a:chExt cx="1905000" cy="1276350"/>
          </a:xfrm>
        </p:grpSpPr>
        <p:sp>
          <p:nvSpPr>
            <p:cNvPr id="11" name="object 11"/>
            <p:cNvSpPr/>
            <p:nvPr/>
          </p:nvSpPr>
          <p:spPr>
            <a:xfrm>
              <a:off x="5162550" y="4048125"/>
              <a:ext cx="1905000" cy="1276350"/>
            </a:xfrm>
            <a:custGeom>
              <a:avLst/>
              <a:gdLst/>
              <a:ahLst/>
              <a:cxnLst/>
              <a:rect l="l" t="t" r="r" b="b"/>
              <a:pathLst>
                <a:path w="1905000" h="1276350">
                  <a:moveTo>
                    <a:pt x="1905000" y="1276350"/>
                  </a:moveTo>
                  <a:lnTo>
                    <a:pt x="0" y="1276350"/>
                  </a:lnTo>
                  <a:lnTo>
                    <a:pt x="0" y="0"/>
                  </a:lnTo>
                  <a:lnTo>
                    <a:pt x="1905000" y="0"/>
                  </a:lnTo>
                  <a:lnTo>
                    <a:pt x="1905000" y="1276350"/>
                  </a:lnTo>
                  <a:close/>
                </a:path>
              </a:pathLst>
            </a:custGeom>
            <a:solidFill>
              <a:srgbClr val="141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852" y="4607737"/>
              <a:ext cx="167599" cy="1715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00625" y="4687491"/>
              <a:ext cx="157480" cy="55244"/>
            </a:xfrm>
            <a:custGeom>
              <a:avLst/>
              <a:gdLst/>
              <a:ahLst/>
              <a:cxnLst/>
              <a:rect l="l" t="t" r="r" b="b"/>
              <a:pathLst>
                <a:path w="157479" h="55245">
                  <a:moveTo>
                    <a:pt x="153672" y="0"/>
                  </a:moveTo>
                  <a:lnTo>
                    <a:pt x="3304" y="0"/>
                  </a:lnTo>
                  <a:lnTo>
                    <a:pt x="1101" y="1101"/>
                  </a:lnTo>
                  <a:lnTo>
                    <a:pt x="0" y="2674"/>
                  </a:lnTo>
                  <a:lnTo>
                    <a:pt x="0" y="7078"/>
                  </a:lnTo>
                  <a:lnTo>
                    <a:pt x="1258" y="8651"/>
                  </a:lnTo>
                  <a:lnTo>
                    <a:pt x="3776" y="9438"/>
                  </a:lnTo>
                  <a:lnTo>
                    <a:pt x="78842" y="9438"/>
                  </a:lnTo>
                  <a:lnTo>
                    <a:pt x="153908" y="9202"/>
                  </a:lnTo>
                  <a:lnTo>
                    <a:pt x="156111" y="7944"/>
                  </a:lnTo>
                  <a:lnTo>
                    <a:pt x="157213" y="6449"/>
                  </a:lnTo>
                  <a:lnTo>
                    <a:pt x="157095" y="2674"/>
                  </a:lnTo>
                  <a:lnTo>
                    <a:pt x="156032" y="1258"/>
                  </a:lnTo>
                  <a:lnTo>
                    <a:pt x="153672" y="0"/>
                  </a:lnTo>
                  <a:close/>
                </a:path>
                <a:path w="157479" h="55245">
                  <a:moveTo>
                    <a:pt x="153908" y="45775"/>
                  </a:moveTo>
                  <a:lnTo>
                    <a:pt x="3776" y="45775"/>
                  </a:lnTo>
                  <a:lnTo>
                    <a:pt x="1258" y="46562"/>
                  </a:lnTo>
                  <a:lnTo>
                    <a:pt x="0" y="48135"/>
                  </a:lnTo>
                  <a:lnTo>
                    <a:pt x="0" y="52540"/>
                  </a:lnTo>
                  <a:lnTo>
                    <a:pt x="1101" y="54112"/>
                  </a:lnTo>
                  <a:lnTo>
                    <a:pt x="3304" y="55214"/>
                  </a:lnTo>
                  <a:lnTo>
                    <a:pt x="153672" y="55214"/>
                  </a:lnTo>
                  <a:lnTo>
                    <a:pt x="156032" y="54112"/>
                  </a:lnTo>
                  <a:lnTo>
                    <a:pt x="157213" y="52540"/>
                  </a:lnTo>
                  <a:lnTo>
                    <a:pt x="157213" y="48921"/>
                  </a:lnTo>
                  <a:lnTo>
                    <a:pt x="156111" y="47349"/>
                  </a:lnTo>
                  <a:lnTo>
                    <a:pt x="153908" y="45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0492" y="4646671"/>
              <a:ext cx="144387" cy="1368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8075" y="4613224"/>
              <a:ext cx="170432" cy="1658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78223" y="4687491"/>
              <a:ext cx="157480" cy="55244"/>
            </a:xfrm>
            <a:custGeom>
              <a:avLst/>
              <a:gdLst/>
              <a:ahLst/>
              <a:cxnLst/>
              <a:rect l="l" t="t" r="r" b="b"/>
              <a:pathLst>
                <a:path w="157479" h="55245">
                  <a:moveTo>
                    <a:pt x="153672" y="0"/>
                  </a:moveTo>
                  <a:lnTo>
                    <a:pt x="3304" y="0"/>
                  </a:lnTo>
                  <a:lnTo>
                    <a:pt x="1101" y="1101"/>
                  </a:lnTo>
                  <a:lnTo>
                    <a:pt x="0" y="2674"/>
                  </a:lnTo>
                  <a:lnTo>
                    <a:pt x="0" y="7078"/>
                  </a:lnTo>
                  <a:lnTo>
                    <a:pt x="1258" y="8651"/>
                  </a:lnTo>
                  <a:lnTo>
                    <a:pt x="3776" y="9438"/>
                  </a:lnTo>
                  <a:lnTo>
                    <a:pt x="78842" y="9438"/>
                  </a:lnTo>
                  <a:lnTo>
                    <a:pt x="153908" y="9202"/>
                  </a:lnTo>
                  <a:lnTo>
                    <a:pt x="156111" y="7944"/>
                  </a:lnTo>
                  <a:lnTo>
                    <a:pt x="157213" y="6449"/>
                  </a:lnTo>
                  <a:lnTo>
                    <a:pt x="157095" y="2674"/>
                  </a:lnTo>
                  <a:lnTo>
                    <a:pt x="156032" y="1258"/>
                  </a:lnTo>
                  <a:lnTo>
                    <a:pt x="153672" y="0"/>
                  </a:lnTo>
                  <a:close/>
                </a:path>
                <a:path w="157479" h="55245">
                  <a:moveTo>
                    <a:pt x="153908" y="45775"/>
                  </a:moveTo>
                  <a:lnTo>
                    <a:pt x="3776" y="45775"/>
                  </a:lnTo>
                  <a:lnTo>
                    <a:pt x="1258" y="46562"/>
                  </a:lnTo>
                  <a:lnTo>
                    <a:pt x="0" y="48135"/>
                  </a:lnTo>
                  <a:lnTo>
                    <a:pt x="0" y="52540"/>
                  </a:lnTo>
                  <a:lnTo>
                    <a:pt x="1101" y="54112"/>
                  </a:lnTo>
                  <a:lnTo>
                    <a:pt x="3304" y="55214"/>
                  </a:lnTo>
                  <a:lnTo>
                    <a:pt x="153672" y="55214"/>
                  </a:lnTo>
                  <a:lnTo>
                    <a:pt x="156032" y="54112"/>
                  </a:lnTo>
                  <a:lnTo>
                    <a:pt x="157213" y="52540"/>
                  </a:lnTo>
                  <a:lnTo>
                    <a:pt x="157213" y="48921"/>
                  </a:lnTo>
                  <a:lnTo>
                    <a:pt x="156111" y="47349"/>
                  </a:lnTo>
                  <a:lnTo>
                    <a:pt x="153908" y="45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8090" y="4646671"/>
              <a:ext cx="144387" cy="1368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72" y="4613224"/>
              <a:ext cx="170432" cy="16581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184527" y="4283075"/>
            <a:ext cx="194246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FFFFFF"/>
                </a:solidFill>
                <a:latin typeface="Tahoma"/>
                <a:cs typeface="Tahoma"/>
              </a:rPr>
              <a:t>So,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Stable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is: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581400" y="1809750"/>
            <a:ext cx="5058410" cy="3200400"/>
            <a:chOff x="3581400" y="1809750"/>
            <a:chExt cx="5058410" cy="3200400"/>
          </a:xfrm>
        </p:grpSpPr>
        <p:sp>
          <p:nvSpPr>
            <p:cNvPr id="21" name="object 21"/>
            <p:cNvSpPr/>
            <p:nvPr/>
          </p:nvSpPr>
          <p:spPr>
            <a:xfrm>
              <a:off x="4819657" y="4124362"/>
              <a:ext cx="2677160" cy="885825"/>
            </a:xfrm>
            <a:custGeom>
              <a:avLst/>
              <a:gdLst/>
              <a:ahLst/>
              <a:cxnLst/>
              <a:rect l="l" t="t" r="r" b="b"/>
              <a:pathLst>
                <a:path w="2677159" h="885825">
                  <a:moveTo>
                    <a:pt x="85657" y="18975"/>
                  </a:moveTo>
                  <a:lnTo>
                    <a:pt x="66622" y="18975"/>
                  </a:lnTo>
                  <a:lnTo>
                    <a:pt x="66622" y="0"/>
                  </a:lnTo>
                  <a:lnTo>
                    <a:pt x="85657" y="0"/>
                  </a:lnTo>
                  <a:lnTo>
                    <a:pt x="85657" y="18975"/>
                  </a:lnTo>
                  <a:close/>
                </a:path>
                <a:path w="2677159" h="885825">
                  <a:moveTo>
                    <a:pt x="142763" y="18975"/>
                  </a:moveTo>
                  <a:lnTo>
                    <a:pt x="123727" y="18975"/>
                  </a:lnTo>
                  <a:lnTo>
                    <a:pt x="123727" y="0"/>
                  </a:lnTo>
                  <a:lnTo>
                    <a:pt x="142763" y="0"/>
                  </a:lnTo>
                  <a:lnTo>
                    <a:pt x="142763" y="18975"/>
                  </a:lnTo>
                  <a:close/>
                </a:path>
                <a:path w="2677159" h="885825">
                  <a:moveTo>
                    <a:pt x="199868" y="18975"/>
                  </a:moveTo>
                  <a:lnTo>
                    <a:pt x="180833" y="18975"/>
                  </a:lnTo>
                  <a:lnTo>
                    <a:pt x="180833" y="0"/>
                  </a:lnTo>
                  <a:lnTo>
                    <a:pt x="199868" y="0"/>
                  </a:lnTo>
                  <a:lnTo>
                    <a:pt x="199868" y="18975"/>
                  </a:lnTo>
                  <a:close/>
                </a:path>
                <a:path w="2677159" h="885825">
                  <a:moveTo>
                    <a:pt x="256973" y="18975"/>
                  </a:moveTo>
                  <a:lnTo>
                    <a:pt x="237938" y="18975"/>
                  </a:lnTo>
                  <a:lnTo>
                    <a:pt x="237938" y="0"/>
                  </a:lnTo>
                  <a:lnTo>
                    <a:pt x="256973" y="0"/>
                  </a:lnTo>
                  <a:lnTo>
                    <a:pt x="256973" y="18975"/>
                  </a:lnTo>
                  <a:close/>
                </a:path>
                <a:path w="2677159" h="885825">
                  <a:moveTo>
                    <a:pt x="314078" y="18975"/>
                  </a:moveTo>
                  <a:lnTo>
                    <a:pt x="295043" y="18975"/>
                  </a:lnTo>
                  <a:lnTo>
                    <a:pt x="295043" y="0"/>
                  </a:lnTo>
                  <a:lnTo>
                    <a:pt x="314078" y="0"/>
                  </a:lnTo>
                  <a:lnTo>
                    <a:pt x="314078" y="18975"/>
                  </a:lnTo>
                  <a:close/>
                </a:path>
                <a:path w="2677159" h="885825">
                  <a:moveTo>
                    <a:pt x="371183" y="18975"/>
                  </a:moveTo>
                  <a:lnTo>
                    <a:pt x="352148" y="18975"/>
                  </a:lnTo>
                  <a:lnTo>
                    <a:pt x="352148" y="0"/>
                  </a:lnTo>
                  <a:lnTo>
                    <a:pt x="371183" y="0"/>
                  </a:lnTo>
                  <a:lnTo>
                    <a:pt x="371183" y="18975"/>
                  </a:lnTo>
                  <a:close/>
                </a:path>
                <a:path w="2677159" h="885825">
                  <a:moveTo>
                    <a:pt x="428289" y="18975"/>
                  </a:moveTo>
                  <a:lnTo>
                    <a:pt x="409254" y="18975"/>
                  </a:lnTo>
                  <a:lnTo>
                    <a:pt x="409254" y="0"/>
                  </a:lnTo>
                  <a:lnTo>
                    <a:pt x="428289" y="0"/>
                  </a:lnTo>
                  <a:lnTo>
                    <a:pt x="428289" y="18975"/>
                  </a:lnTo>
                  <a:close/>
                </a:path>
                <a:path w="2677159" h="885825">
                  <a:moveTo>
                    <a:pt x="485394" y="18975"/>
                  </a:moveTo>
                  <a:lnTo>
                    <a:pt x="466359" y="18975"/>
                  </a:lnTo>
                  <a:lnTo>
                    <a:pt x="466359" y="0"/>
                  </a:lnTo>
                  <a:lnTo>
                    <a:pt x="485394" y="0"/>
                  </a:lnTo>
                  <a:lnTo>
                    <a:pt x="485394" y="18975"/>
                  </a:lnTo>
                  <a:close/>
                </a:path>
                <a:path w="2677159" h="885825">
                  <a:moveTo>
                    <a:pt x="542499" y="18975"/>
                  </a:moveTo>
                  <a:lnTo>
                    <a:pt x="523464" y="18975"/>
                  </a:lnTo>
                  <a:lnTo>
                    <a:pt x="523464" y="0"/>
                  </a:lnTo>
                  <a:lnTo>
                    <a:pt x="542499" y="0"/>
                  </a:lnTo>
                  <a:lnTo>
                    <a:pt x="542499" y="18975"/>
                  </a:lnTo>
                  <a:close/>
                </a:path>
                <a:path w="2677159" h="885825">
                  <a:moveTo>
                    <a:pt x="599604" y="18975"/>
                  </a:moveTo>
                  <a:lnTo>
                    <a:pt x="580569" y="18975"/>
                  </a:lnTo>
                  <a:lnTo>
                    <a:pt x="580569" y="0"/>
                  </a:lnTo>
                  <a:lnTo>
                    <a:pt x="599604" y="0"/>
                  </a:lnTo>
                  <a:lnTo>
                    <a:pt x="599604" y="18975"/>
                  </a:lnTo>
                  <a:close/>
                </a:path>
                <a:path w="2677159" h="885825">
                  <a:moveTo>
                    <a:pt x="656710" y="18975"/>
                  </a:moveTo>
                  <a:lnTo>
                    <a:pt x="637675" y="18975"/>
                  </a:lnTo>
                  <a:lnTo>
                    <a:pt x="637675" y="0"/>
                  </a:lnTo>
                  <a:lnTo>
                    <a:pt x="656710" y="0"/>
                  </a:lnTo>
                  <a:lnTo>
                    <a:pt x="656710" y="18975"/>
                  </a:lnTo>
                  <a:close/>
                </a:path>
                <a:path w="2677159" h="885825">
                  <a:moveTo>
                    <a:pt x="713815" y="18975"/>
                  </a:moveTo>
                  <a:lnTo>
                    <a:pt x="694780" y="18975"/>
                  </a:lnTo>
                  <a:lnTo>
                    <a:pt x="694780" y="0"/>
                  </a:lnTo>
                  <a:lnTo>
                    <a:pt x="713815" y="0"/>
                  </a:lnTo>
                  <a:lnTo>
                    <a:pt x="713815" y="18975"/>
                  </a:lnTo>
                  <a:close/>
                </a:path>
                <a:path w="2677159" h="885825">
                  <a:moveTo>
                    <a:pt x="770920" y="18975"/>
                  </a:moveTo>
                  <a:lnTo>
                    <a:pt x="751885" y="18975"/>
                  </a:lnTo>
                  <a:lnTo>
                    <a:pt x="751885" y="0"/>
                  </a:lnTo>
                  <a:lnTo>
                    <a:pt x="770920" y="0"/>
                  </a:lnTo>
                  <a:lnTo>
                    <a:pt x="770920" y="18975"/>
                  </a:lnTo>
                  <a:close/>
                </a:path>
                <a:path w="2677159" h="885825">
                  <a:moveTo>
                    <a:pt x="828025" y="18975"/>
                  </a:moveTo>
                  <a:lnTo>
                    <a:pt x="808990" y="18975"/>
                  </a:lnTo>
                  <a:lnTo>
                    <a:pt x="808990" y="0"/>
                  </a:lnTo>
                  <a:lnTo>
                    <a:pt x="828025" y="0"/>
                  </a:lnTo>
                  <a:lnTo>
                    <a:pt x="828025" y="18975"/>
                  </a:lnTo>
                  <a:close/>
                </a:path>
                <a:path w="2677159" h="885825">
                  <a:moveTo>
                    <a:pt x="885130" y="18975"/>
                  </a:moveTo>
                  <a:lnTo>
                    <a:pt x="866095" y="18975"/>
                  </a:lnTo>
                  <a:lnTo>
                    <a:pt x="866095" y="0"/>
                  </a:lnTo>
                  <a:lnTo>
                    <a:pt x="885130" y="0"/>
                  </a:lnTo>
                  <a:lnTo>
                    <a:pt x="885130" y="18975"/>
                  </a:lnTo>
                  <a:close/>
                </a:path>
                <a:path w="2677159" h="885825">
                  <a:moveTo>
                    <a:pt x="942236" y="18975"/>
                  </a:moveTo>
                  <a:lnTo>
                    <a:pt x="923201" y="18975"/>
                  </a:lnTo>
                  <a:lnTo>
                    <a:pt x="923201" y="0"/>
                  </a:lnTo>
                  <a:lnTo>
                    <a:pt x="942236" y="0"/>
                  </a:lnTo>
                  <a:lnTo>
                    <a:pt x="942236" y="18975"/>
                  </a:lnTo>
                  <a:close/>
                </a:path>
                <a:path w="2677159" h="885825">
                  <a:moveTo>
                    <a:pt x="999341" y="18975"/>
                  </a:moveTo>
                  <a:lnTo>
                    <a:pt x="980306" y="18975"/>
                  </a:lnTo>
                  <a:lnTo>
                    <a:pt x="980306" y="0"/>
                  </a:lnTo>
                  <a:lnTo>
                    <a:pt x="999341" y="0"/>
                  </a:lnTo>
                  <a:lnTo>
                    <a:pt x="999341" y="18975"/>
                  </a:lnTo>
                  <a:close/>
                </a:path>
                <a:path w="2677159" h="885825">
                  <a:moveTo>
                    <a:pt x="1056446" y="18975"/>
                  </a:moveTo>
                  <a:lnTo>
                    <a:pt x="1037411" y="18975"/>
                  </a:lnTo>
                  <a:lnTo>
                    <a:pt x="1037411" y="0"/>
                  </a:lnTo>
                  <a:lnTo>
                    <a:pt x="1056446" y="0"/>
                  </a:lnTo>
                  <a:lnTo>
                    <a:pt x="1056446" y="18975"/>
                  </a:lnTo>
                  <a:close/>
                </a:path>
                <a:path w="2677159" h="885825">
                  <a:moveTo>
                    <a:pt x="1113551" y="18975"/>
                  </a:moveTo>
                  <a:lnTo>
                    <a:pt x="1094516" y="18975"/>
                  </a:lnTo>
                  <a:lnTo>
                    <a:pt x="1094516" y="0"/>
                  </a:lnTo>
                  <a:lnTo>
                    <a:pt x="1113551" y="0"/>
                  </a:lnTo>
                  <a:lnTo>
                    <a:pt x="1113551" y="18975"/>
                  </a:lnTo>
                  <a:close/>
                </a:path>
                <a:path w="2677159" h="885825">
                  <a:moveTo>
                    <a:pt x="1170657" y="18975"/>
                  </a:moveTo>
                  <a:lnTo>
                    <a:pt x="1151622" y="18975"/>
                  </a:lnTo>
                  <a:lnTo>
                    <a:pt x="1151622" y="0"/>
                  </a:lnTo>
                  <a:lnTo>
                    <a:pt x="1170657" y="0"/>
                  </a:lnTo>
                  <a:lnTo>
                    <a:pt x="1170657" y="18975"/>
                  </a:lnTo>
                  <a:close/>
                </a:path>
                <a:path w="2677159" h="885825">
                  <a:moveTo>
                    <a:pt x="1227762" y="18975"/>
                  </a:moveTo>
                  <a:lnTo>
                    <a:pt x="1208727" y="18975"/>
                  </a:lnTo>
                  <a:lnTo>
                    <a:pt x="1208727" y="0"/>
                  </a:lnTo>
                  <a:lnTo>
                    <a:pt x="1227762" y="0"/>
                  </a:lnTo>
                  <a:lnTo>
                    <a:pt x="1227762" y="18975"/>
                  </a:lnTo>
                  <a:close/>
                </a:path>
                <a:path w="2677159" h="885825">
                  <a:moveTo>
                    <a:pt x="1284867" y="18975"/>
                  </a:moveTo>
                  <a:lnTo>
                    <a:pt x="1265832" y="18975"/>
                  </a:lnTo>
                  <a:lnTo>
                    <a:pt x="1265832" y="0"/>
                  </a:lnTo>
                  <a:lnTo>
                    <a:pt x="1284867" y="0"/>
                  </a:lnTo>
                  <a:lnTo>
                    <a:pt x="1284867" y="18975"/>
                  </a:lnTo>
                  <a:close/>
                </a:path>
                <a:path w="2677159" h="885825">
                  <a:moveTo>
                    <a:pt x="1341972" y="18975"/>
                  </a:moveTo>
                  <a:lnTo>
                    <a:pt x="1322937" y="18975"/>
                  </a:lnTo>
                  <a:lnTo>
                    <a:pt x="1322937" y="0"/>
                  </a:lnTo>
                  <a:lnTo>
                    <a:pt x="1341972" y="0"/>
                  </a:lnTo>
                  <a:lnTo>
                    <a:pt x="1341972" y="18975"/>
                  </a:lnTo>
                  <a:close/>
                </a:path>
                <a:path w="2677159" h="885825">
                  <a:moveTo>
                    <a:pt x="1399078" y="18975"/>
                  </a:moveTo>
                  <a:lnTo>
                    <a:pt x="1380042" y="18975"/>
                  </a:lnTo>
                  <a:lnTo>
                    <a:pt x="1380042" y="0"/>
                  </a:lnTo>
                  <a:lnTo>
                    <a:pt x="1399078" y="0"/>
                  </a:lnTo>
                  <a:lnTo>
                    <a:pt x="1399078" y="18975"/>
                  </a:lnTo>
                  <a:close/>
                </a:path>
                <a:path w="2677159" h="885825">
                  <a:moveTo>
                    <a:pt x="1456183" y="18975"/>
                  </a:moveTo>
                  <a:lnTo>
                    <a:pt x="1437148" y="18975"/>
                  </a:lnTo>
                  <a:lnTo>
                    <a:pt x="1437148" y="0"/>
                  </a:lnTo>
                  <a:lnTo>
                    <a:pt x="1456183" y="0"/>
                  </a:lnTo>
                  <a:lnTo>
                    <a:pt x="1456183" y="18975"/>
                  </a:lnTo>
                  <a:close/>
                </a:path>
                <a:path w="2677159" h="885825">
                  <a:moveTo>
                    <a:pt x="1513288" y="18975"/>
                  </a:moveTo>
                  <a:lnTo>
                    <a:pt x="1494253" y="18975"/>
                  </a:lnTo>
                  <a:lnTo>
                    <a:pt x="1494253" y="0"/>
                  </a:lnTo>
                  <a:lnTo>
                    <a:pt x="1513288" y="0"/>
                  </a:lnTo>
                  <a:lnTo>
                    <a:pt x="1513288" y="18975"/>
                  </a:lnTo>
                  <a:close/>
                </a:path>
                <a:path w="2677159" h="885825">
                  <a:moveTo>
                    <a:pt x="1570393" y="18975"/>
                  </a:moveTo>
                  <a:lnTo>
                    <a:pt x="1551358" y="18975"/>
                  </a:lnTo>
                  <a:lnTo>
                    <a:pt x="1551358" y="0"/>
                  </a:lnTo>
                  <a:lnTo>
                    <a:pt x="1570393" y="0"/>
                  </a:lnTo>
                  <a:lnTo>
                    <a:pt x="1570393" y="18975"/>
                  </a:lnTo>
                  <a:close/>
                </a:path>
                <a:path w="2677159" h="885825">
                  <a:moveTo>
                    <a:pt x="1627498" y="18975"/>
                  </a:moveTo>
                  <a:lnTo>
                    <a:pt x="1608463" y="18975"/>
                  </a:lnTo>
                  <a:lnTo>
                    <a:pt x="1608463" y="0"/>
                  </a:lnTo>
                  <a:lnTo>
                    <a:pt x="1627498" y="0"/>
                  </a:lnTo>
                  <a:lnTo>
                    <a:pt x="1627498" y="18975"/>
                  </a:lnTo>
                  <a:close/>
                </a:path>
                <a:path w="2677159" h="885825">
                  <a:moveTo>
                    <a:pt x="1684604" y="18975"/>
                  </a:moveTo>
                  <a:lnTo>
                    <a:pt x="1665569" y="18975"/>
                  </a:lnTo>
                  <a:lnTo>
                    <a:pt x="1665569" y="0"/>
                  </a:lnTo>
                  <a:lnTo>
                    <a:pt x="1684604" y="0"/>
                  </a:lnTo>
                  <a:lnTo>
                    <a:pt x="1684604" y="18975"/>
                  </a:lnTo>
                  <a:close/>
                </a:path>
                <a:path w="2677159" h="885825">
                  <a:moveTo>
                    <a:pt x="1741709" y="18975"/>
                  </a:moveTo>
                  <a:lnTo>
                    <a:pt x="1722674" y="18975"/>
                  </a:lnTo>
                  <a:lnTo>
                    <a:pt x="1722674" y="0"/>
                  </a:lnTo>
                  <a:lnTo>
                    <a:pt x="1741709" y="0"/>
                  </a:lnTo>
                  <a:lnTo>
                    <a:pt x="1741709" y="18975"/>
                  </a:lnTo>
                  <a:close/>
                </a:path>
                <a:path w="2677159" h="885825">
                  <a:moveTo>
                    <a:pt x="1798814" y="18975"/>
                  </a:moveTo>
                  <a:lnTo>
                    <a:pt x="1779779" y="18975"/>
                  </a:lnTo>
                  <a:lnTo>
                    <a:pt x="1779779" y="0"/>
                  </a:lnTo>
                  <a:lnTo>
                    <a:pt x="1798814" y="0"/>
                  </a:lnTo>
                  <a:lnTo>
                    <a:pt x="1798814" y="18975"/>
                  </a:lnTo>
                  <a:close/>
                </a:path>
                <a:path w="2677159" h="885825">
                  <a:moveTo>
                    <a:pt x="1855919" y="18975"/>
                  </a:moveTo>
                  <a:lnTo>
                    <a:pt x="1836884" y="18975"/>
                  </a:lnTo>
                  <a:lnTo>
                    <a:pt x="1836884" y="0"/>
                  </a:lnTo>
                  <a:lnTo>
                    <a:pt x="1855919" y="0"/>
                  </a:lnTo>
                  <a:lnTo>
                    <a:pt x="1855919" y="18975"/>
                  </a:lnTo>
                  <a:close/>
                </a:path>
                <a:path w="2677159" h="885825">
                  <a:moveTo>
                    <a:pt x="1913025" y="18975"/>
                  </a:moveTo>
                  <a:lnTo>
                    <a:pt x="1893989" y="18975"/>
                  </a:lnTo>
                  <a:lnTo>
                    <a:pt x="1893989" y="0"/>
                  </a:lnTo>
                  <a:lnTo>
                    <a:pt x="1913025" y="0"/>
                  </a:lnTo>
                  <a:lnTo>
                    <a:pt x="1913025" y="18975"/>
                  </a:lnTo>
                  <a:close/>
                </a:path>
                <a:path w="2677159" h="885825">
                  <a:moveTo>
                    <a:pt x="1970130" y="18975"/>
                  </a:moveTo>
                  <a:lnTo>
                    <a:pt x="1951095" y="18975"/>
                  </a:lnTo>
                  <a:lnTo>
                    <a:pt x="1951095" y="0"/>
                  </a:lnTo>
                  <a:lnTo>
                    <a:pt x="1970130" y="0"/>
                  </a:lnTo>
                  <a:lnTo>
                    <a:pt x="1970130" y="18975"/>
                  </a:lnTo>
                  <a:close/>
                </a:path>
                <a:path w="2677159" h="885825">
                  <a:moveTo>
                    <a:pt x="2027235" y="18975"/>
                  </a:moveTo>
                  <a:lnTo>
                    <a:pt x="2008200" y="18975"/>
                  </a:lnTo>
                  <a:lnTo>
                    <a:pt x="2008200" y="0"/>
                  </a:lnTo>
                  <a:lnTo>
                    <a:pt x="2027235" y="0"/>
                  </a:lnTo>
                  <a:lnTo>
                    <a:pt x="2027235" y="18975"/>
                  </a:lnTo>
                  <a:close/>
                </a:path>
                <a:path w="2677159" h="885825">
                  <a:moveTo>
                    <a:pt x="2084340" y="18975"/>
                  </a:moveTo>
                  <a:lnTo>
                    <a:pt x="2065305" y="18975"/>
                  </a:lnTo>
                  <a:lnTo>
                    <a:pt x="2065305" y="0"/>
                  </a:lnTo>
                  <a:lnTo>
                    <a:pt x="2084340" y="0"/>
                  </a:lnTo>
                  <a:lnTo>
                    <a:pt x="2084340" y="18975"/>
                  </a:lnTo>
                  <a:close/>
                </a:path>
                <a:path w="2677159" h="885825">
                  <a:moveTo>
                    <a:pt x="2141445" y="18975"/>
                  </a:moveTo>
                  <a:lnTo>
                    <a:pt x="2122410" y="18975"/>
                  </a:lnTo>
                  <a:lnTo>
                    <a:pt x="2122410" y="0"/>
                  </a:lnTo>
                  <a:lnTo>
                    <a:pt x="2141445" y="0"/>
                  </a:lnTo>
                  <a:lnTo>
                    <a:pt x="2141445" y="18975"/>
                  </a:lnTo>
                  <a:close/>
                </a:path>
                <a:path w="2677159" h="885825">
                  <a:moveTo>
                    <a:pt x="2198551" y="18975"/>
                  </a:moveTo>
                  <a:lnTo>
                    <a:pt x="2179516" y="18975"/>
                  </a:lnTo>
                  <a:lnTo>
                    <a:pt x="2179516" y="0"/>
                  </a:lnTo>
                  <a:lnTo>
                    <a:pt x="2198551" y="0"/>
                  </a:lnTo>
                  <a:lnTo>
                    <a:pt x="2198551" y="18975"/>
                  </a:lnTo>
                  <a:close/>
                </a:path>
                <a:path w="2677159" h="885825">
                  <a:moveTo>
                    <a:pt x="2255656" y="18975"/>
                  </a:moveTo>
                  <a:lnTo>
                    <a:pt x="2236621" y="18975"/>
                  </a:lnTo>
                  <a:lnTo>
                    <a:pt x="2236621" y="0"/>
                  </a:lnTo>
                  <a:lnTo>
                    <a:pt x="2255656" y="0"/>
                  </a:lnTo>
                  <a:lnTo>
                    <a:pt x="2255656" y="18975"/>
                  </a:lnTo>
                  <a:close/>
                </a:path>
                <a:path w="2677159" h="885825">
                  <a:moveTo>
                    <a:pt x="2312761" y="18975"/>
                  </a:moveTo>
                  <a:lnTo>
                    <a:pt x="2293726" y="18975"/>
                  </a:lnTo>
                  <a:lnTo>
                    <a:pt x="2293726" y="0"/>
                  </a:lnTo>
                  <a:lnTo>
                    <a:pt x="2312761" y="0"/>
                  </a:lnTo>
                  <a:lnTo>
                    <a:pt x="2312761" y="18975"/>
                  </a:lnTo>
                  <a:close/>
                </a:path>
                <a:path w="2677159" h="885825">
                  <a:moveTo>
                    <a:pt x="2369866" y="18975"/>
                  </a:moveTo>
                  <a:lnTo>
                    <a:pt x="2350831" y="18975"/>
                  </a:lnTo>
                  <a:lnTo>
                    <a:pt x="2350831" y="0"/>
                  </a:lnTo>
                  <a:lnTo>
                    <a:pt x="2369866" y="0"/>
                  </a:lnTo>
                  <a:lnTo>
                    <a:pt x="2369866" y="18975"/>
                  </a:lnTo>
                  <a:close/>
                </a:path>
                <a:path w="2677159" h="885825">
                  <a:moveTo>
                    <a:pt x="2426972" y="18975"/>
                  </a:moveTo>
                  <a:lnTo>
                    <a:pt x="2407936" y="18975"/>
                  </a:lnTo>
                  <a:lnTo>
                    <a:pt x="2407936" y="0"/>
                  </a:lnTo>
                  <a:lnTo>
                    <a:pt x="2426972" y="0"/>
                  </a:lnTo>
                  <a:lnTo>
                    <a:pt x="2426972" y="18975"/>
                  </a:lnTo>
                  <a:close/>
                </a:path>
                <a:path w="2677159" h="885825">
                  <a:moveTo>
                    <a:pt x="2484077" y="18975"/>
                  </a:moveTo>
                  <a:lnTo>
                    <a:pt x="2465042" y="18975"/>
                  </a:lnTo>
                  <a:lnTo>
                    <a:pt x="2465042" y="0"/>
                  </a:lnTo>
                  <a:lnTo>
                    <a:pt x="2484077" y="0"/>
                  </a:lnTo>
                  <a:lnTo>
                    <a:pt x="2484077" y="18975"/>
                  </a:lnTo>
                  <a:close/>
                </a:path>
                <a:path w="2677159" h="885825">
                  <a:moveTo>
                    <a:pt x="2541182" y="18975"/>
                  </a:moveTo>
                  <a:lnTo>
                    <a:pt x="2522147" y="18975"/>
                  </a:lnTo>
                  <a:lnTo>
                    <a:pt x="2522147" y="0"/>
                  </a:lnTo>
                  <a:lnTo>
                    <a:pt x="2541182" y="0"/>
                  </a:lnTo>
                  <a:lnTo>
                    <a:pt x="2541182" y="18975"/>
                  </a:lnTo>
                  <a:close/>
                </a:path>
                <a:path w="2677159" h="885825">
                  <a:moveTo>
                    <a:pt x="2598287" y="18975"/>
                  </a:moveTo>
                  <a:lnTo>
                    <a:pt x="2579252" y="18975"/>
                  </a:lnTo>
                  <a:lnTo>
                    <a:pt x="2579252" y="0"/>
                  </a:lnTo>
                  <a:lnTo>
                    <a:pt x="2598287" y="0"/>
                  </a:lnTo>
                  <a:lnTo>
                    <a:pt x="2598287" y="18975"/>
                  </a:lnTo>
                  <a:close/>
                </a:path>
                <a:path w="2677159" h="885825">
                  <a:moveTo>
                    <a:pt x="2655392" y="18975"/>
                  </a:moveTo>
                  <a:lnTo>
                    <a:pt x="2636357" y="18975"/>
                  </a:lnTo>
                  <a:lnTo>
                    <a:pt x="2636357" y="0"/>
                  </a:lnTo>
                  <a:lnTo>
                    <a:pt x="2655392" y="0"/>
                  </a:lnTo>
                  <a:lnTo>
                    <a:pt x="2655392" y="18975"/>
                  </a:lnTo>
                  <a:close/>
                </a:path>
                <a:path w="2677159" h="885825">
                  <a:moveTo>
                    <a:pt x="2676540" y="54818"/>
                  </a:moveTo>
                  <a:lnTo>
                    <a:pt x="2657505" y="54818"/>
                  </a:lnTo>
                  <a:lnTo>
                    <a:pt x="2657505" y="35843"/>
                  </a:lnTo>
                  <a:lnTo>
                    <a:pt x="2676540" y="35843"/>
                  </a:lnTo>
                  <a:lnTo>
                    <a:pt x="2676540" y="54818"/>
                  </a:lnTo>
                  <a:close/>
                </a:path>
                <a:path w="2677159" h="885825">
                  <a:moveTo>
                    <a:pt x="2676540" y="111744"/>
                  </a:moveTo>
                  <a:lnTo>
                    <a:pt x="2657505" y="111744"/>
                  </a:lnTo>
                  <a:lnTo>
                    <a:pt x="2657505" y="92769"/>
                  </a:lnTo>
                  <a:lnTo>
                    <a:pt x="2676540" y="92769"/>
                  </a:lnTo>
                  <a:lnTo>
                    <a:pt x="2676540" y="111744"/>
                  </a:lnTo>
                  <a:close/>
                </a:path>
                <a:path w="2677159" h="885825">
                  <a:moveTo>
                    <a:pt x="2676540" y="168669"/>
                  </a:moveTo>
                  <a:lnTo>
                    <a:pt x="2657505" y="168669"/>
                  </a:lnTo>
                  <a:lnTo>
                    <a:pt x="2657505" y="149694"/>
                  </a:lnTo>
                  <a:lnTo>
                    <a:pt x="2676540" y="149694"/>
                  </a:lnTo>
                  <a:lnTo>
                    <a:pt x="2676540" y="168669"/>
                  </a:lnTo>
                  <a:close/>
                </a:path>
                <a:path w="2677159" h="885825">
                  <a:moveTo>
                    <a:pt x="2676540" y="225594"/>
                  </a:moveTo>
                  <a:lnTo>
                    <a:pt x="2657505" y="225594"/>
                  </a:lnTo>
                  <a:lnTo>
                    <a:pt x="2657505" y="206619"/>
                  </a:lnTo>
                  <a:lnTo>
                    <a:pt x="2676540" y="206619"/>
                  </a:lnTo>
                  <a:lnTo>
                    <a:pt x="2676540" y="225594"/>
                  </a:lnTo>
                  <a:close/>
                </a:path>
                <a:path w="2677159" h="885825">
                  <a:moveTo>
                    <a:pt x="2676540" y="282519"/>
                  </a:moveTo>
                  <a:lnTo>
                    <a:pt x="2657505" y="282519"/>
                  </a:lnTo>
                  <a:lnTo>
                    <a:pt x="2657505" y="263544"/>
                  </a:lnTo>
                  <a:lnTo>
                    <a:pt x="2676540" y="263544"/>
                  </a:lnTo>
                  <a:lnTo>
                    <a:pt x="2676540" y="282519"/>
                  </a:lnTo>
                  <a:close/>
                </a:path>
                <a:path w="2677159" h="885825">
                  <a:moveTo>
                    <a:pt x="2676540" y="339444"/>
                  </a:moveTo>
                  <a:lnTo>
                    <a:pt x="2657505" y="339444"/>
                  </a:lnTo>
                  <a:lnTo>
                    <a:pt x="2657505" y="320469"/>
                  </a:lnTo>
                  <a:lnTo>
                    <a:pt x="2676540" y="320469"/>
                  </a:lnTo>
                  <a:lnTo>
                    <a:pt x="2676540" y="339444"/>
                  </a:lnTo>
                  <a:close/>
                </a:path>
                <a:path w="2677159" h="885825">
                  <a:moveTo>
                    <a:pt x="2676540" y="396370"/>
                  </a:moveTo>
                  <a:lnTo>
                    <a:pt x="2657505" y="396370"/>
                  </a:lnTo>
                  <a:lnTo>
                    <a:pt x="2657505" y="377395"/>
                  </a:lnTo>
                  <a:lnTo>
                    <a:pt x="2676540" y="377395"/>
                  </a:lnTo>
                  <a:lnTo>
                    <a:pt x="2676540" y="396370"/>
                  </a:lnTo>
                  <a:close/>
                </a:path>
                <a:path w="2677159" h="885825">
                  <a:moveTo>
                    <a:pt x="2676540" y="453295"/>
                  </a:moveTo>
                  <a:lnTo>
                    <a:pt x="2657505" y="453295"/>
                  </a:lnTo>
                  <a:lnTo>
                    <a:pt x="2657505" y="434320"/>
                  </a:lnTo>
                  <a:lnTo>
                    <a:pt x="2676540" y="434320"/>
                  </a:lnTo>
                  <a:lnTo>
                    <a:pt x="2676540" y="453295"/>
                  </a:lnTo>
                  <a:close/>
                </a:path>
                <a:path w="2677159" h="885825">
                  <a:moveTo>
                    <a:pt x="2676540" y="510220"/>
                  </a:moveTo>
                  <a:lnTo>
                    <a:pt x="2657505" y="510220"/>
                  </a:lnTo>
                  <a:lnTo>
                    <a:pt x="2657505" y="491245"/>
                  </a:lnTo>
                  <a:lnTo>
                    <a:pt x="2676540" y="491245"/>
                  </a:lnTo>
                  <a:lnTo>
                    <a:pt x="2676540" y="510220"/>
                  </a:lnTo>
                  <a:close/>
                </a:path>
                <a:path w="2677159" h="885825">
                  <a:moveTo>
                    <a:pt x="2676540" y="567145"/>
                  </a:moveTo>
                  <a:lnTo>
                    <a:pt x="2657505" y="567145"/>
                  </a:lnTo>
                  <a:lnTo>
                    <a:pt x="2657505" y="548170"/>
                  </a:lnTo>
                  <a:lnTo>
                    <a:pt x="2676540" y="548170"/>
                  </a:lnTo>
                  <a:lnTo>
                    <a:pt x="2676540" y="567145"/>
                  </a:lnTo>
                  <a:close/>
                </a:path>
                <a:path w="2677159" h="885825">
                  <a:moveTo>
                    <a:pt x="2676540" y="624070"/>
                  </a:moveTo>
                  <a:lnTo>
                    <a:pt x="2657505" y="624070"/>
                  </a:lnTo>
                  <a:lnTo>
                    <a:pt x="2657505" y="605095"/>
                  </a:lnTo>
                  <a:lnTo>
                    <a:pt x="2676540" y="605095"/>
                  </a:lnTo>
                  <a:lnTo>
                    <a:pt x="2676540" y="624070"/>
                  </a:lnTo>
                  <a:close/>
                </a:path>
                <a:path w="2677159" h="885825">
                  <a:moveTo>
                    <a:pt x="2676540" y="680996"/>
                  </a:moveTo>
                  <a:lnTo>
                    <a:pt x="2657505" y="680996"/>
                  </a:lnTo>
                  <a:lnTo>
                    <a:pt x="2657505" y="662020"/>
                  </a:lnTo>
                  <a:lnTo>
                    <a:pt x="2676540" y="662020"/>
                  </a:lnTo>
                  <a:lnTo>
                    <a:pt x="2676540" y="680996"/>
                  </a:lnTo>
                  <a:close/>
                </a:path>
                <a:path w="2677159" h="885825">
                  <a:moveTo>
                    <a:pt x="2676540" y="737921"/>
                  </a:moveTo>
                  <a:lnTo>
                    <a:pt x="2657505" y="737921"/>
                  </a:lnTo>
                  <a:lnTo>
                    <a:pt x="2657505" y="718946"/>
                  </a:lnTo>
                  <a:lnTo>
                    <a:pt x="2676540" y="718946"/>
                  </a:lnTo>
                  <a:lnTo>
                    <a:pt x="2676540" y="737921"/>
                  </a:lnTo>
                  <a:close/>
                </a:path>
                <a:path w="2677159" h="885825">
                  <a:moveTo>
                    <a:pt x="2676540" y="794846"/>
                  </a:moveTo>
                  <a:lnTo>
                    <a:pt x="2657505" y="794846"/>
                  </a:lnTo>
                  <a:lnTo>
                    <a:pt x="2657505" y="775871"/>
                  </a:lnTo>
                  <a:lnTo>
                    <a:pt x="2676540" y="775871"/>
                  </a:lnTo>
                  <a:lnTo>
                    <a:pt x="2676540" y="794846"/>
                  </a:lnTo>
                  <a:close/>
                </a:path>
                <a:path w="2677159" h="885825">
                  <a:moveTo>
                    <a:pt x="2676540" y="851771"/>
                  </a:moveTo>
                  <a:lnTo>
                    <a:pt x="2657505" y="851771"/>
                  </a:lnTo>
                  <a:lnTo>
                    <a:pt x="2657505" y="832796"/>
                  </a:lnTo>
                  <a:lnTo>
                    <a:pt x="2676540" y="832796"/>
                  </a:lnTo>
                  <a:lnTo>
                    <a:pt x="2676540" y="851771"/>
                  </a:lnTo>
                  <a:close/>
                </a:path>
                <a:path w="2677159" h="885825">
                  <a:moveTo>
                    <a:pt x="2653546" y="885774"/>
                  </a:moveTo>
                  <a:lnTo>
                    <a:pt x="2634511" y="885774"/>
                  </a:lnTo>
                  <a:lnTo>
                    <a:pt x="2634511" y="866799"/>
                  </a:lnTo>
                  <a:lnTo>
                    <a:pt x="2653546" y="866799"/>
                  </a:lnTo>
                  <a:lnTo>
                    <a:pt x="2653546" y="885774"/>
                  </a:lnTo>
                  <a:close/>
                </a:path>
                <a:path w="2677159" h="885825">
                  <a:moveTo>
                    <a:pt x="2596441" y="885774"/>
                  </a:moveTo>
                  <a:lnTo>
                    <a:pt x="2577406" y="885774"/>
                  </a:lnTo>
                  <a:lnTo>
                    <a:pt x="2577406" y="866799"/>
                  </a:lnTo>
                  <a:lnTo>
                    <a:pt x="2596441" y="866799"/>
                  </a:lnTo>
                  <a:lnTo>
                    <a:pt x="2596441" y="885774"/>
                  </a:lnTo>
                  <a:close/>
                </a:path>
                <a:path w="2677159" h="885825">
                  <a:moveTo>
                    <a:pt x="2539336" y="885774"/>
                  </a:moveTo>
                  <a:lnTo>
                    <a:pt x="2520301" y="885774"/>
                  </a:lnTo>
                  <a:lnTo>
                    <a:pt x="2520301" y="866799"/>
                  </a:lnTo>
                  <a:lnTo>
                    <a:pt x="2539336" y="866799"/>
                  </a:lnTo>
                  <a:lnTo>
                    <a:pt x="2539336" y="885774"/>
                  </a:lnTo>
                  <a:close/>
                </a:path>
                <a:path w="2677159" h="885825">
                  <a:moveTo>
                    <a:pt x="2482230" y="885774"/>
                  </a:moveTo>
                  <a:lnTo>
                    <a:pt x="2463195" y="885774"/>
                  </a:lnTo>
                  <a:lnTo>
                    <a:pt x="2463195" y="866799"/>
                  </a:lnTo>
                  <a:lnTo>
                    <a:pt x="2482230" y="866799"/>
                  </a:lnTo>
                  <a:lnTo>
                    <a:pt x="2482230" y="885774"/>
                  </a:lnTo>
                  <a:close/>
                </a:path>
                <a:path w="2677159" h="885825">
                  <a:moveTo>
                    <a:pt x="2425125" y="885774"/>
                  </a:moveTo>
                  <a:lnTo>
                    <a:pt x="2406090" y="885774"/>
                  </a:lnTo>
                  <a:lnTo>
                    <a:pt x="2406090" y="866799"/>
                  </a:lnTo>
                  <a:lnTo>
                    <a:pt x="2425125" y="866799"/>
                  </a:lnTo>
                  <a:lnTo>
                    <a:pt x="2425125" y="885774"/>
                  </a:lnTo>
                  <a:close/>
                </a:path>
                <a:path w="2677159" h="885825">
                  <a:moveTo>
                    <a:pt x="2368020" y="885774"/>
                  </a:moveTo>
                  <a:lnTo>
                    <a:pt x="2348985" y="885774"/>
                  </a:lnTo>
                  <a:lnTo>
                    <a:pt x="2348985" y="866799"/>
                  </a:lnTo>
                  <a:lnTo>
                    <a:pt x="2368020" y="866799"/>
                  </a:lnTo>
                  <a:lnTo>
                    <a:pt x="2368020" y="885774"/>
                  </a:lnTo>
                  <a:close/>
                </a:path>
                <a:path w="2677159" h="885825">
                  <a:moveTo>
                    <a:pt x="2310915" y="885774"/>
                  </a:moveTo>
                  <a:lnTo>
                    <a:pt x="2291880" y="885774"/>
                  </a:lnTo>
                  <a:lnTo>
                    <a:pt x="2291880" y="866799"/>
                  </a:lnTo>
                  <a:lnTo>
                    <a:pt x="2310915" y="866799"/>
                  </a:lnTo>
                  <a:lnTo>
                    <a:pt x="2310915" y="885774"/>
                  </a:lnTo>
                  <a:close/>
                </a:path>
                <a:path w="2677159" h="885825">
                  <a:moveTo>
                    <a:pt x="2253809" y="885774"/>
                  </a:moveTo>
                  <a:lnTo>
                    <a:pt x="2234774" y="885774"/>
                  </a:lnTo>
                  <a:lnTo>
                    <a:pt x="2234774" y="866799"/>
                  </a:lnTo>
                  <a:lnTo>
                    <a:pt x="2253809" y="866799"/>
                  </a:lnTo>
                  <a:lnTo>
                    <a:pt x="2253809" y="885774"/>
                  </a:lnTo>
                  <a:close/>
                </a:path>
                <a:path w="2677159" h="885825">
                  <a:moveTo>
                    <a:pt x="2196704" y="885774"/>
                  </a:moveTo>
                  <a:lnTo>
                    <a:pt x="2177669" y="885774"/>
                  </a:lnTo>
                  <a:lnTo>
                    <a:pt x="2177669" y="866799"/>
                  </a:lnTo>
                  <a:lnTo>
                    <a:pt x="2196704" y="866799"/>
                  </a:lnTo>
                  <a:lnTo>
                    <a:pt x="2196704" y="885774"/>
                  </a:lnTo>
                  <a:close/>
                </a:path>
                <a:path w="2677159" h="885825">
                  <a:moveTo>
                    <a:pt x="2139599" y="885774"/>
                  </a:moveTo>
                  <a:lnTo>
                    <a:pt x="2120564" y="885774"/>
                  </a:lnTo>
                  <a:lnTo>
                    <a:pt x="2120564" y="866799"/>
                  </a:lnTo>
                  <a:lnTo>
                    <a:pt x="2139599" y="866799"/>
                  </a:lnTo>
                  <a:lnTo>
                    <a:pt x="2139599" y="885774"/>
                  </a:lnTo>
                  <a:close/>
                </a:path>
                <a:path w="2677159" h="885825">
                  <a:moveTo>
                    <a:pt x="2082494" y="885774"/>
                  </a:moveTo>
                  <a:lnTo>
                    <a:pt x="2063459" y="885774"/>
                  </a:lnTo>
                  <a:lnTo>
                    <a:pt x="2063459" y="866799"/>
                  </a:lnTo>
                  <a:lnTo>
                    <a:pt x="2082494" y="866799"/>
                  </a:lnTo>
                  <a:lnTo>
                    <a:pt x="2082494" y="885774"/>
                  </a:lnTo>
                  <a:close/>
                </a:path>
                <a:path w="2677159" h="885825">
                  <a:moveTo>
                    <a:pt x="2025389" y="885774"/>
                  </a:moveTo>
                  <a:lnTo>
                    <a:pt x="2006354" y="885774"/>
                  </a:lnTo>
                  <a:lnTo>
                    <a:pt x="2006354" y="866799"/>
                  </a:lnTo>
                  <a:lnTo>
                    <a:pt x="2025389" y="866799"/>
                  </a:lnTo>
                  <a:lnTo>
                    <a:pt x="2025389" y="885774"/>
                  </a:lnTo>
                  <a:close/>
                </a:path>
                <a:path w="2677159" h="885825">
                  <a:moveTo>
                    <a:pt x="1968283" y="885774"/>
                  </a:moveTo>
                  <a:lnTo>
                    <a:pt x="1949248" y="885774"/>
                  </a:lnTo>
                  <a:lnTo>
                    <a:pt x="1949248" y="866799"/>
                  </a:lnTo>
                  <a:lnTo>
                    <a:pt x="1968283" y="866799"/>
                  </a:lnTo>
                  <a:lnTo>
                    <a:pt x="1968283" y="885774"/>
                  </a:lnTo>
                  <a:close/>
                </a:path>
                <a:path w="2677159" h="885825">
                  <a:moveTo>
                    <a:pt x="1911178" y="885774"/>
                  </a:moveTo>
                  <a:lnTo>
                    <a:pt x="1892143" y="885774"/>
                  </a:lnTo>
                  <a:lnTo>
                    <a:pt x="1892143" y="866799"/>
                  </a:lnTo>
                  <a:lnTo>
                    <a:pt x="1911178" y="866799"/>
                  </a:lnTo>
                  <a:lnTo>
                    <a:pt x="1911178" y="885774"/>
                  </a:lnTo>
                  <a:close/>
                </a:path>
                <a:path w="2677159" h="885825">
                  <a:moveTo>
                    <a:pt x="1854073" y="885774"/>
                  </a:moveTo>
                  <a:lnTo>
                    <a:pt x="1835038" y="885774"/>
                  </a:lnTo>
                  <a:lnTo>
                    <a:pt x="1835038" y="866799"/>
                  </a:lnTo>
                  <a:lnTo>
                    <a:pt x="1854073" y="866799"/>
                  </a:lnTo>
                  <a:lnTo>
                    <a:pt x="1854073" y="885774"/>
                  </a:lnTo>
                  <a:close/>
                </a:path>
                <a:path w="2677159" h="885825">
                  <a:moveTo>
                    <a:pt x="1796968" y="885774"/>
                  </a:moveTo>
                  <a:lnTo>
                    <a:pt x="1777933" y="885774"/>
                  </a:lnTo>
                  <a:lnTo>
                    <a:pt x="1777933" y="866799"/>
                  </a:lnTo>
                  <a:lnTo>
                    <a:pt x="1796968" y="866799"/>
                  </a:lnTo>
                  <a:lnTo>
                    <a:pt x="1796968" y="885774"/>
                  </a:lnTo>
                  <a:close/>
                </a:path>
                <a:path w="2677159" h="885825">
                  <a:moveTo>
                    <a:pt x="1739862" y="885774"/>
                  </a:moveTo>
                  <a:lnTo>
                    <a:pt x="1720827" y="885774"/>
                  </a:lnTo>
                  <a:lnTo>
                    <a:pt x="1720827" y="866799"/>
                  </a:lnTo>
                  <a:lnTo>
                    <a:pt x="1739862" y="866799"/>
                  </a:lnTo>
                  <a:lnTo>
                    <a:pt x="1739862" y="885774"/>
                  </a:lnTo>
                  <a:close/>
                </a:path>
                <a:path w="2677159" h="885825">
                  <a:moveTo>
                    <a:pt x="1682757" y="885774"/>
                  </a:moveTo>
                  <a:lnTo>
                    <a:pt x="1663722" y="885774"/>
                  </a:lnTo>
                  <a:lnTo>
                    <a:pt x="1663722" y="866799"/>
                  </a:lnTo>
                  <a:lnTo>
                    <a:pt x="1682757" y="866799"/>
                  </a:lnTo>
                  <a:lnTo>
                    <a:pt x="1682757" y="885774"/>
                  </a:lnTo>
                  <a:close/>
                </a:path>
                <a:path w="2677159" h="885825">
                  <a:moveTo>
                    <a:pt x="1625652" y="885774"/>
                  </a:moveTo>
                  <a:lnTo>
                    <a:pt x="1606617" y="885774"/>
                  </a:lnTo>
                  <a:lnTo>
                    <a:pt x="1606617" y="866799"/>
                  </a:lnTo>
                  <a:lnTo>
                    <a:pt x="1625652" y="866799"/>
                  </a:lnTo>
                  <a:lnTo>
                    <a:pt x="1625652" y="885774"/>
                  </a:lnTo>
                  <a:close/>
                </a:path>
                <a:path w="2677159" h="885825">
                  <a:moveTo>
                    <a:pt x="1568547" y="885774"/>
                  </a:moveTo>
                  <a:lnTo>
                    <a:pt x="1549512" y="885774"/>
                  </a:lnTo>
                  <a:lnTo>
                    <a:pt x="1549512" y="866799"/>
                  </a:lnTo>
                  <a:lnTo>
                    <a:pt x="1568547" y="866799"/>
                  </a:lnTo>
                  <a:lnTo>
                    <a:pt x="1568547" y="885774"/>
                  </a:lnTo>
                  <a:close/>
                </a:path>
                <a:path w="2677159" h="885825">
                  <a:moveTo>
                    <a:pt x="1511442" y="885774"/>
                  </a:moveTo>
                  <a:lnTo>
                    <a:pt x="1492406" y="885774"/>
                  </a:lnTo>
                  <a:lnTo>
                    <a:pt x="1492406" y="866799"/>
                  </a:lnTo>
                  <a:lnTo>
                    <a:pt x="1511442" y="866799"/>
                  </a:lnTo>
                  <a:lnTo>
                    <a:pt x="1511442" y="885774"/>
                  </a:lnTo>
                  <a:close/>
                </a:path>
                <a:path w="2677159" h="885825">
                  <a:moveTo>
                    <a:pt x="1454336" y="885774"/>
                  </a:moveTo>
                  <a:lnTo>
                    <a:pt x="1435301" y="885774"/>
                  </a:lnTo>
                  <a:lnTo>
                    <a:pt x="1435301" y="866799"/>
                  </a:lnTo>
                  <a:lnTo>
                    <a:pt x="1454336" y="866799"/>
                  </a:lnTo>
                  <a:lnTo>
                    <a:pt x="1454336" y="885774"/>
                  </a:lnTo>
                  <a:close/>
                </a:path>
                <a:path w="2677159" h="885825">
                  <a:moveTo>
                    <a:pt x="1397231" y="885774"/>
                  </a:moveTo>
                  <a:lnTo>
                    <a:pt x="1378196" y="885774"/>
                  </a:lnTo>
                  <a:lnTo>
                    <a:pt x="1378196" y="866799"/>
                  </a:lnTo>
                  <a:lnTo>
                    <a:pt x="1397231" y="866799"/>
                  </a:lnTo>
                  <a:lnTo>
                    <a:pt x="1397231" y="885774"/>
                  </a:lnTo>
                  <a:close/>
                </a:path>
                <a:path w="2677159" h="885825">
                  <a:moveTo>
                    <a:pt x="1340126" y="885774"/>
                  </a:moveTo>
                  <a:lnTo>
                    <a:pt x="1321091" y="885774"/>
                  </a:lnTo>
                  <a:lnTo>
                    <a:pt x="1321091" y="866799"/>
                  </a:lnTo>
                  <a:lnTo>
                    <a:pt x="1340126" y="866799"/>
                  </a:lnTo>
                  <a:lnTo>
                    <a:pt x="1340126" y="885774"/>
                  </a:lnTo>
                  <a:close/>
                </a:path>
                <a:path w="2677159" h="885825">
                  <a:moveTo>
                    <a:pt x="1283021" y="885774"/>
                  </a:moveTo>
                  <a:lnTo>
                    <a:pt x="1263986" y="885774"/>
                  </a:lnTo>
                  <a:lnTo>
                    <a:pt x="1263986" y="866799"/>
                  </a:lnTo>
                  <a:lnTo>
                    <a:pt x="1283021" y="866799"/>
                  </a:lnTo>
                  <a:lnTo>
                    <a:pt x="1283021" y="885774"/>
                  </a:lnTo>
                  <a:close/>
                </a:path>
                <a:path w="2677159" h="885825">
                  <a:moveTo>
                    <a:pt x="1225915" y="885774"/>
                  </a:moveTo>
                  <a:lnTo>
                    <a:pt x="1206880" y="885774"/>
                  </a:lnTo>
                  <a:lnTo>
                    <a:pt x="1206880" y="866799"/>
                  </a:lnTo>
                  <a:lnTo>
                    <a:pt x="1225915" y="866799"/>
                  </a:lnTo>
                  <a:lnTo>
                    <a:pt x="1225915" y="885774"/>
                  </a:lnTo>
                  <a:close/>
                </a:path>
                <a:path w="2677159" h="885825">
                  <a:moveTo>
                    <a:pt x="1168810" y="885774"/>
                  </a:moveTo>
                  <a:lnTo>
                    <a:pt x="1149775" y="885774"/>
                  </a:lnTo>
                  <a:lnTo>
                    <a:pt x="1149775" y="866799"/>
                  </a:lnTo>
                  <a:lnTo>
                    <a:pt x="1168810" y="866799"/>
                  </a:lnTo>
                  <a:lnTo>
                    <a:pt x="1168810" y="885774"/>
                  </a:lnTo>
                  <a:close/>
                </a:path>
                <a:path w="2677159" h="885825">
                  <a:moveTo>
                    <a:pt x="1111705" y="885774"/>
                  </a:moveTo>
                  <a:lnTo>
                    <a:pt x="1092670" y="885774"/>
                  </a:lnTo>
                  <a:lnTo>
                    <a:pt x="1092670" y="866799"/>
                  </a:lnTo>
                  <a:lnTo>
                    <a:pt x="1111705" y="866799"/>
                  </a:lnTo>
                  <a:lnTo>
                    <a:pt x="1111705" y="885774"/>
                  </a:lnTo>
                  <a:close/>
                </a:path>
                <a:path w="2677159" h="885825">
                  <a:moveTo>
                    <a:pt x="1054600" y="885774"/>
                  </a:moveTo>
                  <a:lnTo>
                    <a:pt x="1035565" y="885774"/>
                  </a:lnTo>
                  <a:lnTo>
                    <a:pt x="1035565" y="866799"/>
                  </a:lnTo>
                  <a:lnTo>
                    <a:pt x="1054600" y="866799"/>
                  </a:lnTo>
                  <a:lnTo>
                    <a:pt x="1054600" y="885774"/>
                  </a:lnTo>
                  <a:close/>
                </a:path>
                <a:path w="2677159" h="885825">
                  <a:moveTo>
                    <a:pt x="997495" y="885774"/>
                  </a:moveTo>
                  <a:lnTo>
                    <a:pt x="978459" y="885774"/>
                  </a:lnTo>
                  <a:lnTo>
                    <a:pt x="978459" y="866799"/>
                  </a:lnTo>
                  <a:lnTo>
                    <a:pt x="997495" y="866799"/>
                  </a:lnTo>
                  <a:lnTo>
                    <a:pt x="997495" y="885774"/>
                  </a:lnTo>
                  <a:close/>
                </a:path>
                <a:path w="2677159" h="885825">
                  <a:moveTo>
                    <a:pt x="940389" y="885774"/>
                  </a:moveTo>
                  <a:lnTo>
                    <a:pt x="921354" y="885774"/>
                  </a:lnTo>
                  <a:lnTo>
                    <a:pt x="921354" y="866799"/>
                  </a:lnTo>
                  <a:lnTo>
                    <a:pt x="940389" y="866799"/>
                  </a:lnTo>
                  <a:lnTo>
                    <a:pt x="940389" y="885774"/>
                  </a:lnTo>
                  <a:close/>
                </a:path>
                <a:path w="2677159" h="885825">
                  <a:moveTo>
                    <a:pt x="883284" y="885774"/>
                  </a:moveTo>
                  <a:lnTo>
                    <a:pt x="864249" y="885774"/>
                  </a:lnTo>
                  <a:lnTo>
                    <a:pt x="864249" y="866799"/>
                  </a:lnTo>
                  <a:lnTo>
                    <a:pt x="883284" y="866799"/>
                  </a:lnTo>
                  <a:lnTo>
                    <a:pt x="883284" y="885774"/>
                  </a:lnTo>
                  <a:close/>
                </a:path>
                <a:path w="2677159" h="885825">
                  <a:moveTo>
                    <a:pt x="826179" y="885774"/>
                  </a:moveTo>
                  <a:lnTo>
                    <a:pt x="807144" y="885774"/>
                  </a:lnTo>
                  <a:lnTo>
                    <a:pt x="807144" y="866799"/>
                  </a:lnTo>
                  <a:lnTo>
                    <a:pt x="826179" y="866799"/>
                  </a:lnTo>
                  <a:lnTo>
                    <a:pt x="826179" y="885774"/>
                  </a:lnTo>
                  <a:close/>
                </a:path>
                <a:path w="2677159" h="885825">
                  <a:moveTo>
                    <a:pt x="769074" y="885774"/>
                  </a:moveTo>
                  <a:lnTo>
                    <a:pt x="750039" y="885774"/>
                  </a:lnTo>
                  <a:lnTo>
                    <a:pt x="750039" y="866799"/>
                  </a:lnTo>
                  <a:lnTo>
                    <a:pt x="769074" y="866799"/>
                  </a:lnTo>
                  <a:lnTo>
                    <a:pt x="769074" y="885774"/>
                  </a:lnTo>
                  <a:close/>
                </a:path>
                <a:path w="2677159" h="885825">
                  <a:moveTo>
                    <a:pt x="711968" y="885774"/>
                  </a:moveTo>
                  <a:lnTo>
                    <a:pt x="692933" y="885774"/>
                  </a:lnTo>
                  <a:lnTo>
                    <a:pt x="692933" y="866799"/>
                  </a:lnTo>
                  <a:lnTo>
                    <a:pt x="711968" y="866799"/>
                  </a:lnTo>
                  <a:lnTo>
                    <a:pt x="711968" y="885774"/>
                  </a:lnTo>
                  <a:close/>
                </a:path>
                <a:path w="2677159" h="885825">
                  <a:moveTo>
                    <a:pt x="654863" y="885774"/>
                  </a:moveTo>
                  <a:lnTo>
                    <a:pt x="635828" y="885774"/>
                  </a:lnTo>
                  <a:lnTo>
                    <a:pt x="635828" y="866799"/>
                  </a:lnTo>
                  <a:lnTo>
                    <a:pt x="654863" y="866799"/>
                  </a:lnTo>
                  <a:lnTo>
                    <a:pt x="654863" y="885774"/>
                  </a:lnTo>
                  <a:close/>
                </a:path>
                <a:path w="2677159" h="885825">
                  <a:moveTo>
                    <a:pt x="597758" y="885774"/>
                  </a:moveTo>
                  <a:lnTo>
                    <a:pt x="578723" y="885774"/>
                  </a:lnTo>
                  <a:lnTo>
                    <a:pt x="578723" y="866799"/>
                  </a:lnTo>
                  <a:lnTo>
                    <a:pt x="597758" y="866799"/>
                  </a:lnTo>
                  <a:lnTo>
                    <a:pt x="597758" y="885774"/>
                  </a:lnTo>
                  <a:close/>
                </a:path>
                <a:path w="2677159" h="885825">
                  <a:moveTo>
                    <a:pt x="540653" y="885774"/>
                  </a:moveTo>
                  <a:lnTo>
                    <a:pt x="521618" y="885774"/>
                  </a:lnTo>
                  <a:lnTo>
                    <a:pt x="521618" y="866799"/>
                  </a:lnTo>
                  <a:lnTo>
                    <a:pt x="540653" y="866799"/>
                  </a:lnTo>
                  <a:lnTo>
                    <a:pt x="540653" y="885774"/>
                  </a:lnTo>
                  <a:close/>
                </a:path>
                <a:path w="2677159" h="885825">
                  <a:moveTo>
                    <a:pt x="483548" y="885774"/>
                  </a:moveTo>
                  <a:lnTo>
                    <a:pt x="464512" y="885774"/>
                  </a:lnTo>
                  <a:lnTo>
                    <a:pt x="464512" y="866799"/>
                  </a:lnTo>
                  <a:lnTo>
                    <a:pt x="483548" y="866799"/>
                  </a:lnTo>
                  <a:lnTo>
                    <a:pt x="483548" y="885774"/>
                  </a:lnTo>
                  <a:close/>
                </a:path>
                <a:path w="2677159" h="885825">
                  <a:moveTo>
                    <a:pt x="426442" y="885774"/>
                  </a:moveTo>
                  <a:lnTo>
                    <a:pt x="407407" y="885774"/>
                  </a:lnTo>
                  <a:lnTo>
                    <a:pt x="407407" y="866799"/>
                  </a:lnTo>
                  <a:lnTo>
                    <a:pt x="426442" y="866799"/>
                  </a:lnTo>
                  <a:lnTo>
                    <a:pt x="426442" y="885774"/>
                  </a:lnTo>
                  <a:close/>
                </a:path>
                <a:path w="2677159" h="885825">
                  <a:moveTo>
                    <a:pt x="369337" y="885774"/>
                  </a:moveTo>
                  <a:lnTo>
                    <a:pt x="350302" y="885774"/>
                  </a:lnTo>
                  <a:lnTo>
                    <a:pt x="350302" y="866799"/>
                  </a:lnTo>
                  <a:lnTo>
                    <a:pt x="369337" y="866799"/>
                  </a:lnTo>
                  <a:lnTo>
                    <a:pt x="369337" y="885774"/>
                  </a:lnTo>
                  <a:close/>
                </a:path>
                <a:path w="2677159" h="885825">
                  <a:moveTo>
                    <a:pt x="312232" y="885774"/>
                  </a:moveTo>
                  <a:lnTo>
                    <a:pt x="293197" y="885774"/>
                  </a:lnTo>
                  <a:lnTo>
                    <a:pt x="293197" y="866799"/>
                  </a:lnTo>
                  <a:lnTo>
                    <a:pt x="312232" y="866799"/>
                  </a:lnTo>
                  <a:lnTo>
                    <a:pt x="312232" y="885774"/>
                  </a:lnTo>
                  <a:close/>
                </a:path>
                <a:path w="2677159" h="885825">
                  <a:moveTo>
                    <a:pt x="255127" y="885774"/>
                  </a:moveTo>
                  <a:lnTo>
                    <a:pt x="236092" y="885774"/>
                  </a:lnTo>
                  <a:lnTo>
                    <a:pt x="236092" y="866799"/>
                  </a:lnTo>
                  <a:lnTo>
                    <a:pt x="255127" y="866799"/>
                  </a:lnTo>
                  <a:lnTo>
                    <a:pt x="255127" y="885774"/>
                  </a:lnTo>
                  <a:close/>
                </a:path>
                <a:path w="2677159" h="885825">
                  <a:moveTo>
                    <a:pt x="198021" y="885774"/>
                  </a:moveTo>
                  <a:lnTo>
                    <a:pt x="178986" y="885774"/>
                  </a:lnTo>
                  <a:lnTo>
                    <a:pt x="178986" y="866799"/>
                  </a:lnTo>
                  <a:lnTo>
                    <a:pt x="198021" y="866799"/>
                  </a:lnTo>
                  <a:lnTo>
                    <a:pt x="198021" y="885774"/>
                  </a:lnTo>
                  <a:close/>
                </a:path>
                <a:path w="2677159" h="885825">
                  <a:moveTo>
                    <a:pt x="140916" y="885774"/>
                  </a:moveTo>
                  <a:lnTo>
                    <a:pt x="121881" y="885774"/>
                  </a:lnTo>
                  <a:lnTo>
                    <a:pt x="121881" y="866799"/>
                  </a:lnTo>
                  <a:lnTo>
                    <a:pt x="140916" y="866799"/>
                  </a:lnTo>
                  <a:lnTo>
                    <a:pt x="140916" y="885774"/>
                  </a:lnTo>
                  <a:close/>
                </a:path>
                <a:path w="2677159" h="885825">
                  <a:moveTo>
                    <a:pt x="83811" y="885774"/>
                  </a:moveTo>
                  <a:lnTo>
                    <a:pt x="64776" y="885774"/>
                  </a:lnTo>
                  <a:lnTo>
                    <a:pt x="64776" y="866799"/>
                  </a:lnTo>
                  <a:lnTo>
                    <a:pt x="83811" y="866799"/>
                  </a:lnTo>
                  <a:lnTo>
                    <a:pt x="83811" y="885774"/>
                  </a:lnTo>
                  <a:close/>
                </a:path>
                <a:path w="2677159" h="885825">
                  <a:moveTo>
                    <a:pt x="19035" y="876287"/>
                  </a:moveTo>
                  <a:lnTo>
                    <a:pt x="9517" y="876287"/>
                  </a:lnTo>
                  <a:lnTo>
                    <a:pt x="9517" y="866799"/>
                  </a:lnTo>
                  <a:lnTo>
                    <a:pt x="26706" y="866799"/>
                  </a:lnTo>
                  <a:lnTo>
                    <a:pt x="26706" y="874446"/>
                  </a:lnTo>
                  <a:lnTo>
                    <a:pt x="19035" y="874446"/>
                  </a:lnTo>
                  <a:lnTo>
                    <a:pt x="19035" y="876287"/>
                  </a:lnTo>
                  <a:close/>
                </a:path>
                <a:path w="2677159" h="885825">
                  <a:moveTo>
                    <a:pt x="26706" y="885774"/>
                  </a:moveTo>
                  <a:lnTo>
                    <a:pt x="0" y="885774"/>
                  </a:lnTo>
                  <a:lnTo>
                    <a:pt x="0" y="874446"/>
                  </a:lnTo>
                  <a:lnTo>
                    <a:pt x="9517" y="874446"/>
                  </a:lnTo>
                  <a:lnTo>
                    <a:pt x="9517" y="876287"/>
                  </a:lnTo>
                  <a:lnTo>
                    <a:pt x="26706" y="876287"/>
                  </a:lnTo>
                  <a:lnTo>
                    <a:pt x="26706" y="885774"/>
                  </a:lnTo>
                  <a:close/>
                </a:path>
                <a:path w="2677159" h="885825">
                  <a:moveTo>
                    <a:pt x="26706" y="876287"/>
                  </a:moveTo>
                  <a:lnTo>
                    <a:pt x="19035" y="876287"/>
                  </a:lnTo>
                  <a:lnTo>
                    <a:pt x="19035" y="874446"/>
                  </a:lnTo>
                  <a:lnTo>
                    <a:pt x="26706" y="874446"/>
                  </a:lnTo>
                  <a:lnTo>
                    <a:pt x="26706" y="876287"/>
                  </a:lnTo>
                  <a:close/>
                </a:path>
                <a:path w="2677159" h="885825">
                  <a:moveTo>
                    <a:pt x="19035" y="836496"/>
                  </a:moveTo>
                  <a:lnTo>
                    <a:pt x="0" y="836496"/>
                  </a:lnTo>
                  <a:lnTo>
                    <a:pt x="0" y="817521"/>
                  </a:lnTo>
                  <a:lnTo>
                    <a:pt x="19035" y="817521"/>
                  </a:lnTo>
                  <a:lnTo>
                    <a:pt x="19035" y="836496"/>
                  </a:lnTo>
                  <a:close/>
                </a:path>
                <a:path w="2677159" h="885825">
                  <a:moveTo>
                    <a:pt x="19035" y="779571"/>
                  </a:moveTo>
                  <a:lnTo>
                    <a:pt x="0" y="779571"/>
                  </a:lnTo>
                  <a:lnTo>
                    <a:pt x="0" y="760596"/>
                  </a:lnTo>
                  <a:lnTo>
                    <a:pt x="19035" y="760596"/>
                  </a:lnTo>
                  <a:lnTo>
                    <a:pt x="19035" y="779571"/>
                  </a:lnTo>
                  <a:close/>
                </a:path>
                <a:path w="2677159" h="885825">
                  <a:moveTo>
                    <a:pt x="19035" y="722646"/>
                  </a:moveTo>
                  <a:lnTo>
                    <a:pt x="0" y="722646"/>
                  </a:lnTo>
                  <a:lnTo>
                    <a:pt x="0" y="703671"/>
                  </a:lnTo>
                  <a:lnTo>
                    <a:pt x="19035" y="703671"/>
                  </a:lnTo>
                  <a:lnTo>
                    <a:pt x="19035" y="722646"/>
                  </a:lnTo>
                  <a:close/>
                </a:path>
                <a:path w="2677159" h="885825">
                  <a:moveTo>
                    <a:pt x="19035" y="665721"/>
                  </a:moveTo>
                  <a:lnTo>
                    <a:pt x="0" y="665721"/>
                  </a:lnTo>
                  <a:lnTo>
                    <a:pt x="0" y="646746"/>
                  </a:lnTo>
                  <a:lnTo>
                    <a:pt x="19035" y="646746"/>
                  </a:lnTo>
                  <a:lnTo>
                    <a:pt x="19035" y="665721"/>
                  </a:lnTo>
                  <a:close/>
                </a:path>
                <a:path w="2677159" h="885825">
                  <a:moveTo>
                    <a:pt x="19035" y="608795"/>
                  </a:moveTo>
                  <a:lnTo>
                    <a:pt x="0" y="608795"/>
                  </a:lnTo>
                  <a:lnTo>
                    <a:pt x="0" y="589820"/>
                  </a:lnTo>
                  <a:lnTo>
                    <a:pt x="19035" y="589820"/>
                  </a:lnTo>
                  <a:lnTo>
                    <a:pt x="19035" y="608795"/>
                  </a:lnTo>
                  <a:close/>
                </a:path>
                <a:path w="2677159" h="885825">
                  <a:moveTo>
                    <a:pt x="19035" y="551870"/>
                  </a:moveTo>
                  <a:lnTo>
                    <a:pt x="0" y="551870"/>
                  </a:lnTo>
                  <a:lnTo>
                    <a:pt x="0" y="532895"/>
                  </a:lnTo>
                  <a:lnTo>
                    <a:pt x="19035" y="532895"/>
                  </a:lnTo>
                  <a:lnTo>
                    <a:pt x="19035" y="551870"/>
                  </a:lnTo>
                  <a:close/>
                </a:path>
                <a:path w="2677159" h="885825">
                  <a:moveTo>
                    <a:pt x="19035" y="494945"/>
                  </a:moveTo>
                  <a:lnTo>
                    <a:pt x="0" y="494945"/>
                  </a:lnTo>
                  <a:lnTo>
                    <a:pt x="0" y="475970"/>
                  </a:lnTo>
                  <a:lnTo>
                    <a:pt x="19035" y="475970"/>
                  </a:lnTo>
                  <a:lnTo>
                    <a:pt x="19035" y="494945"/>
                  </a:lnTo>
                  <a:close/>
                </a:path>
                <a:path w="2677159" h="885825">
                  <a:moveTo>
                    <a:pt x="19035" y="438020"/>
                  </a:moveTo>
                  <a:lnTo>
                    <a:pt x="0" y="438020"/>
                  </a:lnTo>
                  <a:lnTo>
                    <a:pt x="0" y="419045"/>
                  </a:lnTo>
                  <a:lnTo>
                    <a:pt x="19035" y="419045"/>
                  </a:lnTo>
                  <a:lnTo>
                    <a:pt x="19035" y="438020"/>
                  </a:lnTo>
                  <a:close/>
                </a:path>
                <a:path w="2677159" h="885825">
                  <a:moveTo>
                    <a:pt x="19035" y="381095"/>
                  </a:moveTo>
                  <a:lnTo>
                    <a:pt x="0" y="381095"/>
                  </a:lnTo>
                  <a:lnTo>
                    <a:pt x="0" y="362120"/>
                  </a:lnTo>
                  <a:lnTo>
                    <a:pt x="19035" y="362120"/>
                  </a:lnTo>
                  <a:lnTo>
                    <a:pt x="19035" y="381095"/>
                  </a:lnTo>
                  <a:close/>
                </a:path>
                <a:path w="2677159" h="885825">
                  <a:moveTo>
                    <a:pt x="19035" y="324169"/>
                  </a:moveTo>
                  <a:lnTo>
                    <a:pt x="0" y="324169"/>
                  </a:lnTo>
                  <a:lnTo>
                    <a:pt x="0" y="305194"/>
                  </a:lnTo>
                  <a:lnTo>
                    <a:pt x="19035" y="305194"/>
                  </a:lnTo>
                  <a:lnTo>
                    <a:pt x="19035" y="324169"/>
                  </a:lnTo>
                  <a:close/>
                </a:path>
                <a:path w="2677159" h="885825">
                  <a:moveTo>
                    <a:pt x="19035" y="267244"/>
                  </a:moveTo>
                  <a:lnTo>
                    <a:pt x="0" y="267244"/>
                  </a:lnTo>
                  <a:lnTo>
                    <a:pt x="0" y="248269"/>
                  </a:lnTo>
                  <a:lnTo>
                    <a:pt x="19035" y="248269"/>
                  </a:lnTo>
                  <a:lnTo>
                    <a:pt x="19035" y="267244"/>
                  </a:lnTo>
                  <a:close/>
                </a:path>
                <a:path w="2677159" h="885825">
                  <a:moveTo>
                    <a:pt x="19035" y="210319"/>
                  </a:moveTo>
                  <a:lnTo>
                    <a:pt x="0" y="210319"/>
                  </a:lnTo>
                  <a:lnTo>
                    <a:pt x="0" y="191344"/>
                  </a:lnTo>
                  <a:lnTo>
                    <a:pt x="19035" y="191344"/>
                  </a:lnTo>
                  <a:lnTo>
                    <a:pt x="19035" y="210319"/>
                  </a:lnTo>
                  <a:close/>
                </a:path>
                <a:path w="2677159" h="885825">
                  <a:moveTo>
                    <a:pt x="19035" y="153394"/>
                  </a:moveTo>
                  <a:lnTo>
                    <a:pt x="0" y="153394"/>
                  </a:lnTo>
                  <a:lnTo>
                    <a:pt x="0" y="134419"/>
                  </a:lnTo>
                  <a:lnTo>
                    <a:pt x="19035" y="134419"/>
                  </a:lnTo>
                  <a:lnTo>
                    <a:pt x="19035" y="153394"/>
                  </a:lnTo>
                  <a:close/>
                </a:path>
                <a:path w="2677159" h="885825">
                  <a:moveTo>
                    <a:pt x="19035" y="96469"/>
                  </a:moveTo>
                  <a:lnTo>
                    <a:pt x="0" y="96469"/>
                  </a:lnTo>
                  <a:lnTo>
                    <a:pt x="0" y="77494"/>
                  </a:lnTo>
                  <a:lnTo>
                    <a:pt x="19035" y="77494"/>
                  </a:lnTo>
                  <a:lnTo>
                    <a:pt x="19035" y="96469"/>
                  </a:lnTo>
                  <a:close/>
                </a:path>
                <a:path w="2677159" h="885825">
                  <a:moveTo>
                    <a:pt x="19035" y="39544"/>
                  </a:moveTo>
                  <a:lnTo>
                    <a:pt x="0" y="39544"/>
                  </a:lnTo>
                  <a:lnTo>
                    <a:pt x="0" y="20568"/>
                  </a:lnTo>
                  <a:lnTo>
                    <a:pt x="19035" y="20568"/>
                  </a:lnTo>
                  <a:lnTo>
                    <a:pt x="19035" y="39544"/>
                  </a:lnTo>
                  <a:close/>
                </a:path>
                <a:path w="2677159" h="885825">
                  <a:moveTo>
                    <a:pt x="28552" y="18975"/>
                  </a:moveTo>
                  <a:lnTo>
                    <a:pt x="9517" y="18975"/>
                  </a:lnTo>
                  <a:lnTo>
                    <a:pt x="9517" y="0"/>
                  </a:lnTo>
                  <a:lnTo>
                    <a:pt x="28552" y="0"/>
                  </a:lnTo>
                  <a:lnTo>
                    <a:pt x="28552" y="18975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81387" y="1809762"/>
              <a:ext cx="5048885" cy="1504950"/>
            </a:xfrm>
            <a:custGeom>
              <a:avLst/>
              <a:gdLst/>
              <a:ahLst/>
              <a:cxnLst/>
              <a:rect l="l" t="t" r="r" b="b"/>
              <a:pathLst>
                <a:path w="5048884" h="1504950">
                  <a:moveTo>
                    <a:pt x="638225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638225" y="1428750"/>
                  </a:lnTo>
                  <a:lnTo>
                    <a:pt x="638225" y="0"/>
                  </a:lnTo>
                  <a:close/>
                </a:path>
                <a:path w="5048884" h="1504950">
                  <a:moveTo>
                    <a:pt x="5048364" y="76200"/>
                  </a:moveTo>
                  <a:lnTo>
                    <a:pt x="4514850" y="76200"/>
                  </a:lnTo>
                  <a:lnTo>
                    <a:pt x="4514850" y="1504950"/>
                  </a:lnTo>
                  <a:lnTo>
                    <a:pt x="5048364" y="1504950"/>
                  </a:lnTo>
                  <a:lnTo>
                    <a:pt x="5048364" y="76200"/>
                  </a:lnTo>
                  <a:close/>
                </a:path>
              </a:pathLst>
            </a:custGeom>
            <a:solidFill>
              <a:srgbClr val="141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19500" y="2521458"/>
              <a:ext cx="401320" cy="4445"/>
            </a:xfrm>
            <a:custGeom>
              <a:avLst/>
              <a:gdLst/>
              <a:ahLst/>
              <a:cxnLst/>
              <a:rect l="l" t="t" r="r" b="b"/>
              <a:pathLst>
                <a:path w="401320" h="4444">
                  <a:moveTo>
                    <a:pt x="0" y="0"/>
                  </a:moveTo>
                  <a:lnTo>
                    <a:pt x="400799" y="4000"/>
                  </a:lnTo>
                </a:path>
              </a:pathLst>
            </a:custGeom>
            <a:ln w="19049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0134" y="2449282"/>
              <a:ext cx="152349" cy="1523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096250" y="2521458"/>
              <a:ext cx="401320" cy="4445"/>
            </a:xfrm>
            <a:custGeom>
              <a:avLst/>
              <a:gdLst/>
              <a:ahLst/>
              <a:cxnLst/>
              <a:rect l="l" t="t" r="r" b="b"/>
              <a:pathLst>
                <a:path w="401320" h="4444">
                  <a:moveTo>
                    <a:pt x="0" y="0"/>
                  </a:moveTo>
                  <a:lnTo>
                    <a:pt x="400799" y="4000"/>
                  </a:lnTo>
                </a:path>
              </a:pathLst>
            </a:custGeom>
            <a:ln w="19049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6884" y="2449282"/>
              <a:ext cx="152349" cy="152352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10"/>
              </a:spcBef>
            </a:pPr>
            <a:r>
              <a:rPr sz="1100" spc="45" dirty="0"/>
              <a:t>59</a:t>
            </a:r>
            <a:endParaRPr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81492" y="1657370"/>
            <a:ext cx="2086610" cy="1362710"/>
            <a:chOff x="4181492" y="1657370"/>
            <a:chExt cx="2086610" cy="1362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7674" y="1714499"/>
              <a:ext cx="1924049" cy="12096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29096" y="1704974"/>
              <a:ext cx="1991360" cy="1267460"/>
            </a:xfrm>
            <a:custGeom>
              <a:avLst/>
              <a:gdLst/>
              <a:ahLst/>
              <a:cxnLst/>
              <a:rect l="l" t="t" r="r" b="b"/>
              <a:pathLst>
                <a:path w="1991360" h="1267460">
                  <a:moveTo>
                    <a:pt x="155966" y="0"/>
                  </a:moveTo>
                  <a:lnTo>
                    <a:pt x="1834834" y="0"/>
                  </a:lnTo>
                  <a:lnTo>
                    <a:pt x="1842493" y="187"/>
                  </a:lnTo>
                  <a:lnTo>
                    <a:pt x="1880101" y="6749"/>
                  </a:lnTo>
                  <a:lnTo>
                    <a:pt x="1915005" y="22298"/>
                  </a:lnTo>
                  <a:lnTo>
                    <a:pt x="1945110" y="45920"/>
                  </a:lnTo>
                  <a:lnTo>
                    <a:pt x="1968609" y="76187"/>
                  </a:lnTo>
                  <a:lnTo>
                    <a:pt x="1984081" y="111270"/>
                  </a:lnTo>
                  <a:lnTo>
                    <a:pt x="1990604" y="149081"/>
                  </a:lnTo>
                  <a:lnTo>
                    <a:pt x="1990791" y="156785"/>
                  </a:lnTo>
                  <a:lnTo>
                    <a:pt x="1990791" y="1110102"/>
                  </a:lnTo>
                  <a:lnTo>
                    <a:pt x="1986118" y="1148199"/>
                  </a:lnTo>
                  <a:lnTo>
                    <a:pt x="1972378" y="1184005"/>
                  </a:lnTo>
                  <a:lnTo>
                    <a:pt x="1950398" y="1215379"/>
                  </a:lnTo>
                  <a:lnTo>
                    <a:pt x="1921482" y="1240456"/>
                  </a:lnTo>
                  <a:lnTo>
                    <a:pt x="1887362" y="1257718"/>
                  </a:lnTo>
                  <a:lnTo>
                    <a:pt x="1850118" y="1266126"/>
                  </a:lnTo>
                  <a:lnTo>
                    <a:pt x="1834834" y="1266878"/>
                  </a:lnTo>
                  <a:lnTo>
                    <a:pt x="155966" y="1266878"/>
                  </a:lnTo>
                  <a:lnTo>
                    <a:pt x="118059" y="1262181"/>
                  </a:lnTo>
                  <a:lnTo>
                    <a:pt x="82446" y="1248367"/>
                  </a:lnTo>
                  <a:lnTo>
                    <a:pt x="51233" y="1226273"/>
                  </a:lnTo>
                  <a:lnTo>
                    <a:pt x="26293" y="1197205"/>
                  </a:lnTo>
                  <a:lnTo>
                    <a:pt x="9117" y="1162906"/>
                  </a:lnTo>
                  <a:lnTo>
                    <a:pt x="751" y="1125463"/>
                  </a:lnTo>
                  <a:lnTo>
                    <a:pt x="0" y="1110102"/>
                  </a:lnTo>
                  <a:lnTo>
                    <a:pt x="0" y="156785"/>
                  </a:lnTo>
                  <a:lnTo>
                    <a:pt x="4678" y="118678"/>
                  </a:lnTo>
                  <a:lnTo>
                    <a:pt x="18419" y="82874"/>
                  </a:lnTo>
                  <a:lnTo>
                    <a:pt x="40397" y="51498"/>
                  </a:lnTo>
                  <a:lnTo>
                    <a:pt x="69318" y="26421"/>
                  </a:lnTo>
                  <a:lnTo>
                    <a:pt x="103432" y="9160"/>
                  </a:lnTo>
                  <a:lnTo>
                    <a:pt x="140677" y="752"/>
                  </a:lnTo>
                  <a:lnTo>
                    <a:pt x="155966" y="0"/>
                  </a:lnTo>
                  <a:close/>
                </a:path>
              </a:pathLst>
            </a:custGeom>
            <a:ln w="95207">
              <a:solidFill>
                <a:srgbClr val="1412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3550" y="349250"/>
            <a:ext cx="8239125" cy="87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5" dirty="0"/>
              <a:t> </a:t>
            </a:r>
            <a:r>
              <a:rPr dirty="0"/>
              <a:t>Diffusion:</a:t>
            </a:r>
            <a:r>
              <a:rPr spc="-110" dirty="0"/>
              <a:t> </a:t>
            </a:r>
            <a:r>
              <a:rPr spc="-10" dirty="0"/>
              <a:t>Purpose</a:t>
            </a: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Noise is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calculated</a:t>
            </a:r>
            <a:r>
              <a:rPr sz="1600" spc="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easily</a:t>
            </a:r>
            <a:r>
              <a:rPr sz="1600" spc="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with</a:t>
            </a:r>
            <a:r>
              <a:rPr sz="1600" spc="3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D5D5D5"/>
                </a:solidFill>
                <a:latin typeface="Tahoma"/>
                <a:cs typeface="Tahoma"/>
              </a:rPr>
              <a:t>Neural</a:t>
            </a:r>
            <a:r>
              <a:rPr sz="1600" spc="-2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Networks,</a:t>
            </a:r>
            <a:r>
              <a:rPr sz="1600" spc="-3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and</a:t>
            </a:r>
            <a:r>
              <a:rPr sz="1600" spc="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Unet</a:t>
            </a:r>
            <a:r>
              <a:rPr sz="1600" spc="2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is</a:t>
            </a:r>
            <a:r>
              <a:rPr sz="1600" spc="-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popular</a:t>
            </a:r>
            <a:r>
              <a:rPr sz="1600" spc="-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network</a:t>
            </a:r>
            <a:r>
              <a:rPr sz="1600" spc="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D5D5D5"/>
                </a:solidFill>
                <a:latin typeface="Tahoma"/>
                <a:cs typeface="Tahoma"/>
              </a:rPr>
              <a:t>for</a:t>
            </a:r>
            <a:r>
              <a:rPr sz="1600" spc="-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same.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2575" y="1695450"/>
            <a:ext cx="1314449" cy="1276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4275" y="1704975"/>
            <a:ext cx="1285874" cy="1257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53550" y="3905250"/>
            <a:ext cx="1285874" cy="125729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152650" y="3133725"/>
            <a:ext cx="5391785" cy="1514475"/>
            <a:chOff x="2152650" y="3133725"/>
            <a:chExt cx="5391785" cy="1514475"/>
          </a:xfrm>
        </p:grpSpPr>
        <p:sp>
          <p:nvSpPr>
            <p:cNvPr id="10" name="object 10"/>
            <p:cNvSpPr/>
            <p:nvPr/>
          </p:nvSpPr>
          <p:spPr>
            <a:xfrm>
              <a:off x="2162175" y="3143250"/>
              <a:ext cx="5239385" cy="1428750"/>
            </a:xfrm>
            <a:custGeom>
              <a:avLst/>
              <a:gdLst/>
              <a:ahLst/>
              <a:cxnLst/>
              <a:rect l="l" t="t" r="r" b="b"/>
              <a:pathLst>
                <a:path w="5239384" h="1428750">
                  <a:moveTo>
                    <a:pt x="0" y="0"/>
                  </a:moveTo>
                  <a:lnTo>
                    <a:pt x="0" y="1428750"/>
                  </a:lnTo>
                  <a:lnTo>
                    <a:pt x="5238922" y="1428750"/>
                  </a:lnTo>
                </a:path>
              </a:pathLst>
            </a:custGeom>
            <a:ln w="19048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1576" y="4495803"/>
              <a:ext cx="152285" cy="15239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8067679" y="3105150"/>
            <a:ext cx="152400" cy="781685"/>
            <a:chOff x="8067679" y="3105150"/>
            <a:chExt cx="152400" cy="781685"/>
          </a:xfrm>
        </p:grpSpPr>
        <p:sp>
          <p:nvSpPr>
            <p:cNvPr id="13" name="object 13"/>
            <p:cNvSpPr/>
            <p:nvPr/>
          </p:nvSpPr>
          <p:spPr>
            <a:xfrm>
              <a:off x="8143875" y="3105150"/>
              <a:ext cx="0" cy="638810"/>
            </a:xfrm>
            <a:custGeom>
              <a:avLst/>
              <a:gdLst/>
              <a:ahLst/>
              <a:cxnLst/>
              <a:rect l="l" t="t" r="r" b="b"/>
              <a:pathLst>
                <a:path h="638810">
                  <a:moveTo>
                    <a:pt x="0" y="0"/>
                  </a:moveTo>
                  <a:lnTo>
                    <a:pt x="0" y="638321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67679" y="3733950"/>
              <a:ext cx="152390" cy="152262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7715250" y="4105270"/>
            <a:ext cx="857885" cy="857885"/>
          </a:xfrm>
          <a:custGeom>
            <a:avLst/>
            <a:gdLst/>
            <a:ahLst/>
            <a:cxnLst/>
            <a:rect l="l" t="t" r="r" b="b"/>
            <a:pathLst>
              <a:path w="857884" h="857885">
                <a:moveTo>
                  <a:pt x="428688" y="857395"/>
                </a:moveTo>
                <a:lnTo>
                  <a:pt x="386677" y="855327"/>
                </a:lnTo>
                <a:lnTo>
                  <a:pt x="345058" y="849153"/>
                </a:lnTo>
                <a:lnTo>
                  <a:pt x="304248" y="838929"/>
                </a:lnTo>
                <a:lnTo>
                  <a:pt x="264639" y="824760"/>
                </a:lnTo>
                <a:lnTo>
                  <a:pt x="226611" y="806771"/>
                </a:lnTo>
                <a:lnTo>
                  <a:pt x="190518" y="785142"/>
                </a:lnTo>
                <a:lnTo>
                  <a:pt x="156731" y="760082"/>
                </a:lnTo>
                <a:lnTo>
                  <a:pt x="125564" y="731831"/>
                </a:lnTo>
                <a:lnTo>
                  <a:pt x="97312" y="700654"/>
                </a:lnTo>
                <a:lnTo>
                  <a:pt x="72243" y="666867"/>
                </a:lnTo>
                <a:lnTo>
                  <a:pt x="50614" y="630783"/>
                </a:lnTo>
                <a:lnTo>
                  <a:pt x="32634" y="592756"/>
                </a:lnTo>
                <a:lnTo>
                  <a:pt x="18456" y="553137"/>
                </a:lnTo>
                <a:lnTo>
                  <a:pt x="8232" y="512327"/>
                </a:lnTo>
                <a:lnTo>
                  <a:pt x="2067" y="470717"/>
                </a:lnTo>
                <a:lnTo>
                  <a:pt x="0" y="428697"/>
                </a:lnTo>
                <a:lnTo>
                  <a:pt x="128" y="418171"/>
                </a:lnTo>
                <a:lnTo>
                  <a:pt x="3225" y="376219"/>
                </a:lnTo>
                <a:lnTo>
                  <a:pt x="10414" y="334767"/>
                </a:lnTo>
                <a:lnTo>
                  <a:pt x="21636" y="294224"/>
                </a:lnTo>
                <a:lnTo>
                  <a:pt x="36781" y="254968"/>
                </a:lnTo>
                <a:lnTo>
                  <a:pt x="55691" y="217393"/>
                </a:lnTo>
                <a:lnTo>
                  <a:pt x="78200" y="181850"/>
                </a:lnTo>
                <a:lnTo>
                  <a:pt x="104085" y="148687"/>
                </a:lnTo>
                <a:lnTo>
                  <a:pt x="133096" y="118214"/>
                </a:lnTo>
                <a:lnTo>
                  <a:pt x="164947" y="90735"/>
                </a:lnTo>
                <a:lnTo>
                  <a:pt x="199344" y="66512"/>
                </a:lnTo>
                <a:lnTo>
                  <a:pt x="235951" y="45775"/>
                </a:lnTo>
                <a:lnTo>
                  <a:pt x="274409" y="28726"/>
                </a:lnTo>
                <a:lnTo>
                  <a:pt x="314356" y="15532"/>
                </a:lnTo>
                <a:lnTo>
                  <a:pt x="355404" y="6313"/>
                </a:lnTo>
                <a:lnTo>
                  <a:pt x="397161" y="1165"/>
                </a:lnTo>
                <a:lnTo>
                  <a:pt x="428688" y="0"/>
                </a:lnTo>
                <a:lnTo>
                  <a:pt x="439214" y="130"/>
                </a:lnTo>
                <a:lnTo>
                  <a:pt x="481171" y="3229"/>
                </a:lnTo>
                <a:lnTo>
                  <a:pt x="522623" y="10419"/>
                </a:lnTo>
                <a:lnTo>
                  <a:pt x="563170" y="21644"/>
                </a:lnTo>
                <a:lnTo>
                  <a:pt x="602418" y="36781"/>
                </a:lnTo>
                <a:lnTo>
                  <a:pt x="639996" y="55699"/>
                </a:lnTo>
                <a:lnTo>
                  <a:pt x="675540" y="78208"/>
                </a:lnTo>
                <a:lnTo>
                  <a:pt x="708706" y="104089"/>
                </a:lnTo>
                <a:lnTo>
                  <a:pt x="739173" y="133097"/>
                </a:lnTo>
                <a:lnTo>
                  <a:pt x="766651" y="164957"/>
                </a:lnTo>
                <a:lnTo>
                  <a:pt x="790878" y="199349"/>
                </a:lnTo>
                <a:lnTo>
                  <a:pt x="811610" y="235955"/>
                </a:lnTo>
                <a:lnTo>
                  <a:pt x="828660" y="274415"/>
                </a:lnTo>
                <a:lnTo>
                  <a:pt x="841857" y="314364"/>
                </a:lnTo>
                <a:lnTo>
                  <a:pt x="851073" y="355413"/>
                </a:lnTo>
                <a:lnTo>
                  <a:pt x="856224" y="397161"/>
                </a:lnTo>
                <a:lnTo>
                  <a:pt x="857385" y="428697"/>
                </a:lnTo>
                <a:lnTo>
                  <a:pt x="857257" y="439224"/>
                </a:lnTo>
                <a:lnTo>
                  <a:pt x="854160" y="481175"/>
                </a:lnTo>
                <a:lnTo>
                  <a:pt x="846966" y="522627"/>
                </a:lnTo>
                <a:lnTo>
                  <a:pt x="835749" y="563170"/>
                </a:lnTo>
                <a:lnTo>
                  <a:pt x="820604" y="602426"/>
                </a:lnTo>
                <a:lnTo>
                  <a:pt x="801690" y="640001"/>
                </a:lnTo>
                <a:lnTo>
                  <a:pt x="779185" y="675544"/>
                </a:lnTo>
                <a:lnTo>
                  <a:pt x="753300" y="708708"/>
                </a:lnTo>
                <a:lnTo>
                  <a:pt x="724289" y="739181"/>
                </a:lnTo>
                <a:lnTo>
                  <a:pt x="692438" y="766659"/>
                </a:lnTo>
                <a:lnTo>
                  <a:pt x="658037" y="790882"/>
                </a:lnTo>
                <a:lnTo>
                  <a:pt x="621434" y="811620"/>
                </a:lnTo>
                <a:lnTo>
                  <a:pt x="582976" y="828668"/>
                </a:lnTo>
                <a:lnTo>
                  <a:pt x="543029" y="841862"/>
                </a:lnTo>
                <a:lnTo>
                  <a:pt x="501981" y="851081"/>
                </a:lnTo>
                <a:lnTo>
                  <a:pt x="460224" y="856229"/>
                </a:lnTo>
                <a:lnTo>
                  <a:pt x="428688" y="857395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53026" y="3883025"/>
            <a:ext cx="36766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1" spc="-60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75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724900" y="4448182"/>
            <a:ext cx="562610" cy="152400"/>
            <a:chOff x="8724900" y="4448182"/>
            <a:chExt cx="562610" cy="152400"/>
          </a:xfrm>
        </p:grpSpPr>
        <p:sp>
          <p:nvSpPr>
            <p:cNvPr id="18" name="object 18"/>
            <p:cNvSpPr/>
            <p:nvPr/>
          </p:nvSpPr>
          <p:spPr>
            <a:xfrm>
              <a:off x="8724900" y="4524375"/>
              <a:ext cx="419734" cy="0"/>
            </a:xfrm>
            <a:custGeom>
              <a:avLst/>
              <a:gdLst/>
              <a:ahLst/>
              <a:cxnLst/>
              <a:rect l="l" t="t" r="r" b="b"/>
              <a:pathLst>
                <a:path w="419734">
                  <a:moveTo>
                    <a:pt x="0" y="0"/>
                  </a:moveTo>
                  <a:lnTo>
                    <a:pt x="419469" y="0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4852" y="4448182"/>
              <a:ext cx="152169" cy="152384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086099" y="2305061"/>
            <a:ext cx="895985" cy="152400"/>
            <a:chOff x="3086099" y="2305061"/>
            <a:chExt cx="895985" cy="152400"/>
          </a:xfrm>
        </p:grpSpPr>
        <p:sp>
          <p:nvSpPr>
            <p:cNvPr id="21" name="object 21"/>
            <p:cNvSpPr/>
            <p:nvPr/>
          </p:nvSpPr>
          <p:spPr>
            <a:xfrm>
              <a:off x="3086099" y="2381249"/>
              <a:ext cx="753110" cy="0"/>
            </a:xfrm>
            <a:custGeom>
              <a:avLst/>
              <a:gdLst/>
              <a:ahLst/>
              <a:cxnLst/>
              <a:rect l="l" t="t" r="r" b="b"/>
              <a:pathLst>
                <a:path w="753110">
                  <a:moveTo>
                    <a:pt x="0" y="0"/>
                  </a:moveTo>
                  <a:lnTo>
                    <a:pt x="752863" y="0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9450" y="2305061"/>
              <a:ext cx="152040" cy="15237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6467475" y="2305061"/>
            <a:ext cx="895985" cy="152400"/>
            <a:chOff x="6467475" y="2305061"/>
            <a:chExt cx="895985" cy="152400"/>
          </a:xfrm>
        </p:grpSpPr>
        <p:sp>
          <p:nvSpPr>
            <p:cNvPr id="24" name="object 24"/>
            <p:cNvSpPr/>
            <p:nvPr/>
          </p:nvSpPr>
          <p:spPr>
            <a:xfrm>
              <a:off x="6467475" y="2381249"/>
              <a:ext cx="753110" cy="0"/>
            </a:xfrm>
            <a:custGeom>
              <a:avLst/>
              <a:gdLst/>
              <a:ahLst/>
              <a:cxnLst/>
              <a:rect l="l" t="t" r="r" b="b"/>
              <a:pathLst>
                <a:path w="753109">
                  <a:moveTo>
                    <a:pt x="0" y="0"/>
                  </a:moveTo>
                  <a:lnTo>
                    <a:pt x="752863" y="0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0825" y="2305061"/>
              <a:ext cx="152040" cy="15237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58800" y="5488940"/>
            <a:ext cx="8475345" cy="6877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90" dirty="0">
                <a:solidFill>
                  <a:srgbClr val="D5D5D5"/>
                </a:solidFill>
                <a:latin typeface="Tahoma"/>
                <a:cs typeface="Tahoma"/>
              </a:rPr>
              <a:t>We</a:t>
            </a:r>
            <a:r>
              <a:rPr sz="1500" spc="-9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cannot</a:t>
            </a:r>
            <a:r>
              <a:rPr sz="1500" spc="-8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estimate</a:t>
            </a:r>
            <a:r>
              <a:rPr sz="1500" spc="-9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all</a:t>
            </a:r>
            <a:r>
              <a:rPr sz="1500" spc="-5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the</a:t>
            </a:r>
            <a:r>
              <a:rPr sz="1500" spc="-9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error</a:t>
            </a:r>
            <a:r>
              <a:rPr sz="1500" spc="-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in</a:t>
            </a:r>
            <a:r>
              <a:rPr sz="1500" spc="-6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one</a:t>
            </a:r>
            <a:r>
              <a:rPr sz="1500" spc="-9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5D5D5"/>
                </a:solidFill>
                <a:latin typeface="Tahoma"/>
                <a:cs typeface="Tahoma"/>
              </a:rPr>
              <a:t>step,</a:t>
            </a:r>
            <a:r>
              <a:rPr sz="1500" spc="-6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we</a:t>
            </a:r>
            <a:r>
              <a:rPr sz="1500" spc="-9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do</a:t>
            </a:r>
            <a:r>
              <a:rPr sz="1500" spc="-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D5D5D5"/>
                </a:solidFill>
                <a:latin typeface="Tahoma"/>
                <a:cs typeface="Tahoma"/>
              </a:rPr>
              <a:t>it</a:t>
            </a:r>
            <a:r>
              <a:rPr sz="1500" spc="-8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slowly</a:t>
            </a:r>
            <a:r>
              <a:rPr sz="1500" spc="-7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and</a:t>
            </a:r>
            <a:r>
              <a:rPr sz="1500" spc="-7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Diffusion</a:t>
            </a:r>
            <a:r>
              <a:rPr sz="1500" spc="-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Process</a:t>
            </a:r>
            <a:r>
              <a:rPr sz="1500" spc="-2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remains</a:t>
            </a:r>
            <a:r>
              <a:rPr sz="1500" spc="-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2574EC"/>
                </a:solidFill>
                <a:latin typeface="Tahoma"/>
                <a:cs typeface="Tahoma"/>
              </a:rPr>
              <a:t>“Stable”.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1500" spc="-20" dirty="0">
                <a:solidFill>
                  <a:srgbClr val="D5D5D5"/>
                </a:solidFill>
                <a:latin typeface="Tahoma"/>
                <a:cs typeface="Tahoma"/>
              </a:rPr>
              <a:t>Too</a:t>
            </a:r>
            <a:r>
              <a:rPr sz="1500" spc="-8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fast</a:t>
            </a:r>
            <a:r>
              <a:rPr sz="1500" spc="-10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and</a:t>
            </a:r>
            <a:r>
              <a:rPr sz="1500" spc="-8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too</a:t>
            </a:r>
            <a:r>
              <a:rPr sz="1500" spc="-8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big</a:t>
            </a:r>
            <a:r>
              <a:rPr sz="1500" spc="-8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5D5D5"/>
                </a:solidFill>
                <a:latin typeface="Tahoma"/>
                <a:cs typeface="Tahoma"/>
              </a:rPr>
              <a:t>change</a:t>
            </a:r>
            <a:r>
              <a:rPr sz="1500" spc="-1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causes</a:t>
            </a:r>
            <a:r>
              <a:rPr sz="1500" spc="-4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5D5D5"/>
                </a:solidFill>
                <a:latin typeface="Tahoma"/>
                <a:cs typeface="Tahoma"/>
              </a:rPr>
              <a:t>“Instability”.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25175" y="6391275"/>
            <a:ext cx="1123950" cy="32385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95659" y="6504257"/>
            <a:ext cx="196850" cy="196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45" dirty="0">
                <a:solidFill>
                  <a:srgbClr val="D5D5D5"/>
                </a:solidFill>
                <a:latin typeface="Tahoma"/>
                <a:cs typeface="Tahoma"/>
              </a:rPr>
              <a:t>60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941069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0" dirty="0"/>
              <a:t>UNet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07" y="6450965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62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14" dirty="0"/>
              <a:t> </a:t>
            </a:r>
            <a:r>
              <a:rPr dirty="0"/>
              <a:t>Diffusion:</a:t>
            </a:r>
            <a:r>
              <a:rPr spc="-80" dirty="0"/>
              <a:t> </a:t>
            </a:r>
            <a:r>
              <a:rPr spc="55" dirty="0"/>
              <a:t>A</a:t>
            </a:r>
            <a:r>
              <a:rPr spc="-105" dirty="0"/>
              <a:t> </a:t>
            </a:r>
            <a:r>
              <a:rPr dirty="0"/>
              <a:t>bit</a:t>
            </a:r>
            <a:r>
              <a:rPr spc="-105" dirty="0"/>
              <a:t> </a:t>
            </a:r>
            <a:r>
              <a:rPr dirty="0"/>
              <a:t>about</a:t>
            </a:r>
            <a:r>
              <a:rPr spc="-110" dirty="0"/>
              <a:t> </a:t>
            </a:r>
            <a:r>
              <a:rPr spc="-20" dirty="0"/>
              <a:t>UNet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7900" y="1883664"/>
            <a:ext cx="5667374" cy="37581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966086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032886"/>
            <a:ext cx="125732" cy="125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572" y="2779267"/>
            <a:ext cx="468185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7965">
              <a:lnSpc>
                <a:spcPct val="111400"/>
              </a:lnSpc>
              <a:spcBef>
                <a:spcPts val="100"/>
              </a:spcBef>
            </a:pPr>
            <a:r>
              <a:rPr sz="2300" spc="95" dirty="0">
                <a:solidFill>
                  <a:srgbClr val="FFFFFF"/>
                </a:solidFill>
                <a:latin typeface="Tahoma"/>
                <a:cs typeface="Tahoma"/>
              </a:rPr>
              <a:t>Originally</a:t>
            </a:r>
            <a:r>
              <a:rPr sz="2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envisioned</a:t>
            </a:r>
            <a:r>
              <a:rPr sz="23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Tahoma"/>
                <a:cs typeface="Tahoma"/>
              </a:rPr>
              <a:t>Medical </a:t>
            </a:r>
            <a:r>
              <a:rPr sz="2300" spc="-35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Segmentation</a:t>
            </a: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tasks,</a:t>
            </a:r>
            <a:endParaRPr sz="2300">
              <a:latin typeface="Tahoma"/>
              <a:cs typeface="Tahoma"/>
            </a:endParaRPr>
          </a:p>
          <a:p>
            <a:pPr marL="12700" marR="5080">
              <a:lnSpc>
                <a:spcPct val="111400"/>
              </a:lnSpc>
              <a:spcBef>
                <a:spcPts val="2250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Later,</a:t>
            </a:r>
            <a:r>
              <a:rPr sz="2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repurposed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heavily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many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image-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2-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23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tasks.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63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14" dirty="0"/>
              <a:t> </a:t>
            </a:r>
            <a:r>
              <a:rPr dirty="0"/>
              <a:t>Diffusion:</a:t>
            </a:r>
            <a:r>
              <a:rPr spc="-80" dirty="0"/>
              <a:t> </a:t>
            </a:r>
            <a:r>
              <a:rPr spc="55" dirty="0"/>
              <a:t>A</a:t>
            </a:r>
            <a:r>
              <a:rPr spc="-105" dirty="0"/>
              <a:t> </a:t>
            </a:r>
            <a:r>
              <a:rPr dirty="0"/>
              <a:t>bit</a:t>
            </a:r>
            <a:r>
              <a:rPr spc="-105" dirty="0"/>
              <a:t> </a:t>
            </a:r>
            <a:r>
              <a:rPr dirty="0"/>
              <a:t>about</a:t>
            </a:r>
            <a:r>
              <a:rPr spc="-110" dirty="0"/>
              <a:t> </a:t>
            </a:r>
            <a:r>
              <a:rPr spc="-20" dirty="0"/>
              <a:t>UNet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7900" y="1883664"/>
            <a:ext cx="5667374" cy="37581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299461"/>
            <a:ext cx="125732" cy="1257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3572" y="3112642"/>
            <a:ext cx="396367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23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Convolutional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Encoder(Down-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sampling)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Decoder(Up-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sampling)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parts.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64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50" dirty="0"/>
              <a:t> </a:t>
            </a:r>
            <a:r>
              <a:rPr dirty="0"/>
              <a:t>Diffusion:</a:t>
            </a:r>
            <a:r>
              <a:rPr spc="-114" dirty="0"/>
              <a:t> </a:t>
            </a:r>
            <a:r>
              <a:rPr dirty="0"/>
              <a:t>Why</a:t>
            </a:r>
            <a:r>
              <a:rPr spc="-135" dirty="0"/>
              <a:t> </a:t>
            </a:r>
            <a:r>
              <a:rPr spc="-10" dirty="0"/>
              <a:t>Care?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2598436"/>
            <a:ext cx="6105524" cy="2327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432686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499486"/>
            <a:ext cx="125732" cy="1257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956811"/>
            <a:ext cx="125732" cy="12574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3572" y="2245867"/>
            <a:ext cx="4191635" cy="2940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99614">
              <a:lnSpc>
                <a:spcPct val="1114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Improved</a:t>
            </a:r>
            <a:r>
              <a:rPr sz="230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Image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Reconstruction</a:t>
            </a:r>
            <a:endParaRPr sz="2300">
              <a:latin typeface="Tahoma"/>
              <a:cs typeface="Tahoma"/>
            </a:endParaRPr>
          </a:p>
          <a:p>
            <a:pPr marL="12700" marR="5080">
              <a:lnSpc>
                <a:spcPct val="111400"/>
              </a:lnSpc>
              <a:spcBef>
                <a:spcPts val="2250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Robustness</a:t>
            </a:r>
            <a:r>
              <a:rPr sz="2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Variability,</a:t>
            </a:r>
            <a:r>
              <a:rPr sz="23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Tahoma"/>
                <a:cs typeface="Tahoma"/>
              </a:rPr>
              <a:t>more </a:t>
            </a: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resilient</a:t>
            </a:r>
            <a:r>
              <a:rPr sz="2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changes</a:t>
            </a:r>
            <a:r>
              <a:rPr sz="23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illumination,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contrast</a:t>
            </a:r>
            <a:endParaRPr sz="2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65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Edge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Preservation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1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14" dirty="0"/>
              <a:t> </a:t>
            </a:r>
            <a:r>
              <a:rPr dirty="0"/>
              <a:t>Diffusion:</a:t>
            </a:r>
            <a:r>
              <a:rPr spc="-80" dirty="0"/>
              <a:t> </a:t>
            </a:r>
            <a:r>
              <a:rPr spc="55" dirty="0"/>
              <a:t>A</a:t>
            </a:r>
            <a:r>
              <a:rPr spc="-105" dirty="0"/>
              <a:t> </a:t>
            </a:r>
            <a:r>
              <a:rPr dirty="0"/>
              <a:t>bit</a:t>
            </a:r>
            <a:r>
              <a:rPr spc="-105" dirty="0"/>
              <a:t> </a:t>
            </a:r>
            <a:r>
              <a:rPr dirty="0"/>
              <a:t>about</a:t>
            </a:r>
            <a:r>
              <a:rPr spc="-110" dirty="0"/>
              <a:t> </a:t>
            </a:r>
            <a:r>
              <a:rPr spc="-20" dirty="0"/>
              <a:t>UNet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7900" y="1883664"/>
            <a:ext cx="5667374" cy="37581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966086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032886"/>
            <a:ext cx="125732" cy="125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572" y="2779267"/>
            <a:ext cx="461327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Learns</a:t>
            </a:r>
            <a:r>
              <a:rPr sz="2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Modulations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23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Tahoma"/>
                <a:cs typeface="Tahoma"/>
              </a:rPr>
              <a:t>Multi-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Scale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Tahoma"/>
                <a:cs typeface="Tahoma"/>
              </a:rPr>
              <a:t>Multi-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Abstraction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Levels.</a:t>
            </a:r>
            <a:endParaRPr sz="2300">
              <a:latin typeface="Tahoma"/>
              <a:cs typeface="Tahoma"/>
            </a:endParaRPr>
          </a:p>
          <a:p>
            <a:pPr marL="12700" marR="258445">
              <a:lnSpc>
                <a:spcPct val="111400"/>
              </a:lnSpc>
              <a:spcBef>
                <a:spcPts val="2250"/>
              </a:spcBef>
            </a:pP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Lateral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Skip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Connections</a:t>
            </a:r>
            <a:r>
              <a:rPr sz="23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3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Secret</a:t>
            </a: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sauce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compared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30" dirty="0">
                <a:solidFill>
                  <a:srgbClr val="FFFFFF"/>
                </a:solidFill>
                <a:latin typeface="Tahoma"/>
                <a:cs typeface="Tahoma"/>
              </a:rPr>
              <a:t>VAE.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65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139001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40" dirty="0"/>
              <a:t>Latents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07" y="6450965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67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71750" cy="6858000"/>
          </a:xfrm>
          <a:custGeom>
            <a:avLst/>
            <a:gdLst/>
            <a:ahLst/>
            <a:cxnLst/>
            <a:rect l="l" t="t" r="r" b="b"/>
            <a:pathLst>
              <a:path w="2571750" h="6858000">
                <a:moveTo>
                  <a:pt x="257175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2571750" y="0"/>
                </a:lnTo>
                <a:lnTo>
                  <a:pt x="2571750" y="685800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3063875"/>
            <a:ext cx="1454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Problem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3892" y="4534534"/>
            <a:ext cx="4514215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65" dirty="0">
                <a:solidFill>
                  <a:srgbClr val="4285F4"/>
                </a:solidFill>
                <a:latin typeface="Tahoma"/>
                <a:cs typeface="Tahoma"/>
              </a:rPr>
              <a:t>Diffusion</a:t>
            </a:r>
            <a:r>
              <a:rPr sz="2300" spc="-16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285F4"/>
                </a:solidFill>
                <a:latin typeface="Tahoma"/>
                <a:cs typeface="Tahoma"/>
              </a:rPr>
              <a:t>is</a:t>
            </a:r>
            <a:r>
              <a:rPr sz="2300" spc="-18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4285F4"/>
                </a:solidFill>
                <a:latin typeface="Tahoma"/>
                <a:cs typeface="Tahoma"/>
              </a:rPr>
              <a:t>Slow,</a:t>
            </a:r>
            <a:r>
              <a:rPr sz="2300" spc="-114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4285F4"/>
                </a:solidFill>
                <a:latin typeface="Tahoma"/>
                <a:cs typeface="Tahoma"/>
              </a:rPr>
              <a:t>Takes</a:t>
            </a:r>
            <a:r>
              <a:rPr sz="2300" spc="-18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285F4"/>
                </a:solidFill>
                <a:latin typeface="Tahoma"/>
                <a:cs typeface="Tahoma"/>
              </a:rPr>
              <a:t>Long</a:t>
            </a:r>
            <a:r>
              <a:rPr sz="2300" spc="-12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spc="-20" dirty="0">
                <a:solidFill>
                  <a:srgbClr val="4285F4"/>
                </a:solidFill>
                <a:latin typeface="Tahoma"/>
                <a:cs typeface="Tahoma"/>
              </a:rPr>
              <a:t>Time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1600" y="1892300"/>
            <a:ext cx="6981825" cy="6635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55270" marR="5080" indent="-243204">
              <a:lnSpc>
                <a:spcPts val="2330"/>
              </a:lnSpc>
              <a:spcBef>
                <a:spcPts val="484"/>
              </a:spcBef>
            </a:pP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Stable</a:t>
            </a:r>
            <a:r>
              <a:rPr sz="225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Roboto"/>
                <a:cs typeface="Roboto"/>
              </a:rPr>
              <a:t>Diffusion</a:t>
            </a:r>
            <a:r>
              <a:rPr sz="225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needs</a:t>
            </a:r>
            <a:r>
              <a:rPr sz="2250" spc="-11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250" spc="-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perform</a:t>
            </a:r>
            <a:r>
              <a:rPr sz="2250" spc="-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Roboto"/>
                <a:cs typeface="Roboto"/>
              </a:rPr>
              <a:t>very</a:t>
            </a:r>
            <a:r>
              <a:rPr sz="2250" spc="-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30" dirty="0">
                <a:solidFill>
                  <a:srgbClr val="FFFFFF"/>
                </a:solidFill>
                <a:latin typeface="Roboto"/>
                <a:cs typeface="Roboto"/>
              </a:rPr>
              <a:t>small</a:t>
            </a:r>
            <a:r>
              <a:rPr sz="2250" spc="-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amount</a:t>
            </a:r>
            <a:r>
              <a:rPr sz="225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changes</a:t>
            </a:r>
            <a:r>
              <a:rPr sz="2250" spc="-1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during</a:t>
            </a:r>
            <a:r>
              <a:rPr sz="2250" spc="-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Roboto"/>
                <a:cs typeface="Roboto"/>
              </a:rPr>
              <a:t>Denoising</a:t>
            </a:r>
            <a:r>
              <a:rPr sz="2250" spc="-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25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i="1" dirty="0">
                <a:solidFill>
                  <a:srgbClr val="FFFFFF"/>
                </a:solidFill>
                <a:latin typeface="Roboto"/>
                <a:cs typeface="Roboto"/>
              </a:rPr>
              <a:t>keep</a:t>
            </a:r>
            <a:r>
              <a:rPr sz="2250" i="1" spc="-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i="1" spc="-40" dirty="0">
                <a:solidFill>
                  <a:srgbClr val="FFFFFF"/>
                </a:solidFill>
                <a:latin typeface="Roboto"/>
                <a:cs typeface="Roboto"/>
              </a:rPr>
              <a:t>denoising</a:t>
            </a:r>
            <a:r>
              <a:rPr sz="2250" i="1" spc="-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i="1" spc="-10" dirty="0">
                <a:solidFill>
                  <a:srgbClr val="FFFFFF"/>
                </a:solidFill>
                <a:latin typeface="Roboto"/>
                <a:cs typeface="Roboto"/>
              </a:rPr>
              <a:t>stable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endParaRPr sz="225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53268" y="2790825"/>
            <a:ext cx="153035" cy="1543685"/>
            <a:chOff x="7153268" y="2790825"/>
            <a:chExt cx="153035" cy="1543685"/>
          </a:xfrm>
        </p:grpSpPr>
        <p:sp>
          <p:nvSpPr>
            <p:cNvPr id="7" name="object 7"/>
            <p:cNvSpPr/>
            <p:nvPr/>
          </p:nvSpPr>
          <p:spPr>
            <a:xfrm>
              <a:off x="7229474" y="2790825"/>
              <a:ext cx="0" cy="1400175"/>
            </a:xfrm>
            <a:custGeom>
              <a:avLst/>
              <a:gdLst/>
              <a:ahLst/>
              <a:cxnLst/>
              <a:rect l="l" t="t" r="r" b="b"/>
              <a:pathLst>
                <a:path h="1400175">
                  <a:moveTo>
                    <a:pt x="0" y="0"/>
                  </a:moveTo>
                  <a:lnTo>
                    <a:pt x="0" y="1400131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3268" y="4181425"/>
              <a:ext cx="152412" cy="15258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210"/>
              </a:spcBef>
            </a:pPr>
            <a:r>
              <a:rPr spc="25" dirty="0"/>
              <a:t>68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85" dirty="0"/>
              <a:t> </a:t>
            </a:r>
            <a:r>
              <a:rPr dirty="0"/>
              <a:t>Diffusion:</a:t>
            </a:r>
            <a:r>
              <a:rPr spc="-50" dirty="0"/>
              <a:t> </a:t>
            </a:r>
            <a:r>
              <a:rPr dirty="0"/>
              <a:t>Now</a:t>
            </a:r>
            <a:r>
              <a:rPr spc="-70" dirty="0"/>
              <a:t> </a:t>
            </a:r>
            <a:r>
              <a:rPr spc="-10" dirty="0"/>
              <a:t>Latents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2442932"/>
            <a:ext cx="6105524" cy="26388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766061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223386"/>
            <a:ext cx="125732" cy="125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562" y="2579242"/>
            <a:ext cx="4182110" cy="227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780">
              <a:lnSpc>
                <a:spcPct val="111400"/>
              </a:lnSpc>
              <a:spcBef>
                <a:spcPts val="100"/>
              </a:spcBef>
            </a:pPr>
            <a:r>
              <a:rPr sz="2300" spc="-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Speedup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Diffusion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Process:</a:t>
            </a:r>
            <a:r>
              <a:rPr sz="23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70" dirty="0">
                <a:solidFill>
                  <a:srgbClr val="2574EC"/>
                </a:solidFill>
                <a:latin typeface="Tahoma"/>
                <a:cs typeface="Tahoma"/>
              </a:rPr>
              <a:t>We</a:t>
            </a:r>
            <a:r>
              <a:rPr sz="2300" spc="-6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Reduce</a:t>
            </a:r>
            <a:r>
              <a:rPr sz="2300" spc="-6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2574EC"/>
                </a:solidFill>
                <a:latin typeface="Tahoma"/>
                <a:cs typeface="Tahoma"/>
              </a:rPr>
              <a:t>the</a:t>
            </a:r>
            <a:r>
              <a:rPr sz="2300" spc="-6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side</a:t>
            </a:r>
            <a:r>
              <a:rPr sz="2300" spc="-6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2574EC"/>
                </a:solidFill>
                <a:latin typeface="Tahoma"/>
                <a:cs typeface="Tahoma"/>
              </a:rPr>
              <a:t>of </a:t>
            </a:r>
            <a:r>
              <a:rPr sz="2300" spc="60" dirty="0">
                <a:solidFill>
                  <a:srgbClr val="2574EC"/>
                </a:solidFill>
                <a:latin typeface="Tahoma"/>
                <a:cs typeface="Tahoma"/>
              </a:rPr>
              <a:t>Starting</a:t>
            </a:r>
            <a:r>
              <a:rPr sz="2300" spc="-13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2574EC"/>
                </a:solidFill>
                <a:latin typeface="Tahoma"/>
                <a:cs typeface="Tahoma"/>
              </a:rPr>
              <a:t>Noisy</a:t>
            </a:r>
            <a:r>
              <a:rPr sz="2300" spc="-13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2574EC"/>
                </a:solidFill>
                <a:latin typeface="Tahoma"/>
                <a:cs typeface="Tahoma"/>
              </a:rPr>
              <a:t>Image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300">
              <a:latin typeface="Tahoma"/>
              <a:cs typeface="Tahoma"/>
            </a:endParaRPr>
          </a:p>
          <a:p>
            <a:pPr marL="12700" marR="5080">
              <a:lnSpc>
                <a:spcPct val="111400"/>
              </a:lnSpc>
              <a:spcBef>
                <a:spcPts val="2325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reducing</a:t>
            </a:r>
            <a:r>
              <a:rPr sz="23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Starting</a:t>
            </a:r>
            <a:r>
              <a:rPr sz="23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Image </a:t>
            </a:r>
            <a:r>
              <a:rPr sz="2300" spc="-45" dirty="0">
                <a:solidFill>
                  <a:srgbClr val="FFFFFF"/>
                </a:solidFill>
                <a:latin typeface="Tahoma"/>
                <a:cs typeface="Tahoma"/>
              </a:rPr>
              <a:t>is: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Encoded</a:t>
            </a:r>
            <a:r>
              <a:rPr sz="2300" spc="-11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2574EC"/>
                </a:solidFill>
                <a:latin typeface="Tahoma"/>
                <a:cs typeface="Tahoma"/>
              </a:rPr>
              <a:t>into</a:t>
            </a:r>
            <a:r>
              <a:rPr sz="2300" spc="-11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2574EC"/>
                </a:solidFill>
                <a:latin typeface="Tahoma"/>
                <a:cs typeface="Tahoma"/>
              </a:rPr>
              <a:t>Latent</a:t>
            </a:r>
            <a:r>
              <a:rPr sz="2300" spc="-6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2574EC"/>
                </a:solidFill>
                <a:latin typeface="Tahoma"/>
                <a:cs typeface="Tahoma"/>
              </a:rPr>
              <a:t>Space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210"/>
              </a:spcBef>
            </a:pPr>
            <a:r>
              <a:rPr spc="25" dirty="0"/>
              <a:t>69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85" dirty="0"/>
              <a:t> </a:t>
            </a:r>
            <a:r>
              <a:rPr dirty="0"/>
              <a:t>Diffusion:</a:t>
            </a:r>
            <a:r>
              <a:rPr spc="-50" dirty="0"/>
              <a:t> </a:t>
            </a:r>
            <a:r>
              <a:rPr dirty="0"/>
              <a:t>Now</a:t>
            </a:r>
            <a:r>
              <a:rPr spc="-70" dirty="0"/>
              <a:t> </a:t>
            </a:r>
            <a:r>
              <a:rPr spc="-10" dirty="0"/>
              <a:t>Latents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2442932"/>
            <a:ext cx="6105524" cy="26388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432686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499486"/>
            <a:ext cx="125732" cy="1257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566286"/>
            <a:ext cx="125732" cy="12574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3572" y="2245867"/>
            <a:ext cx="4190365" cy="2940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6275">
              <a:lnSpc>
                <a:spcPct val="111400"/>
              </a:lnSpc>
              <a:spcBef>
                <a:spcPts val="100"/>
              </a:spcBef>
            </a:pP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Denoising</a:t>
            </a:r>
            <a:r>
              <a:rPr sz="2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3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performed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Latents.</a:t>
            </a:r>
            <a:endParaRPr sz="2300">
              <a:latin typeface="Tahoma"/>
              <a:cs typeface="Tahoma"/>
            </a:endParaRPr>
          </a:p>
          <a:p>
            <a:pPr marL="12700" marR="5080">
              <a:lnSpc>
                <a:spcPct val="111400"/>
              </a:lnSpc>
              <a:spcBef>
                <a:spcPts val="2250"/>
              </a:spcBef>
            </a:pP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Denoised</a:t>
            </a:r>
            <a:r>
              <a:rPr sz="23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Latents</a:t>
            </a:r>
            <a:r>
              <a:rPr sz="23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are: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0" dirty="0">
                <a:solidFill>
                  <a:srgbClr val="2574EC"/>
                </a:solidFill>
                <a:latin typeface="Tahoma"/>
                <a:cs typeface="Tahoma"/>
              </a:rPr>
              <a:t>Decoded </a:t>
            </a:r>
            <a:r>
              <a:rPr sz="2300" spc="60" dirty="0">
                <a:solidFill>
                  <a:srgbClr val="2574EC"/>
                </a:solidFill>
                <a:latin typeface="Tahoma"/>
                <a:cs typeface="Tahoma"/>
              </a:rPr>
              <a:t>from</a:t>
            </a:r>
            <a:r>
              <a:rPr sz="2300" spc="-18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2574EC"/>
                </a:solidFill>
                <a:latin typeface="Tahoma"/>
                <a:cs typeface="Tahoma"/>
              </a:rPr>
              <a:t>Latent</a:t>
            </a:r>
            <a:r>
              <a:rPr sz="2300" spc="-12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20" dirty="0">
                <a:solidFill>
                  <a:srgbClr val="2574EC"/>
                </a:solidFill>
                <a:latin typeface="Tahoma"/>
                <a:cs typeface="Tahoma"/>
              </a:rPr>
              <a:t>Space</a:t>
            </a:r>
            <a:endParaRPr sz="2300">
              <a:latin typeface="Tahoma"/>
              <a:cs typeface="Tahoma"/>
            </a:endParaRPr>
          </a:p>
          <a:p>
            <a:pPr marL="12700" marR="687705">
              <a:lnSpc>
                <a:spcPct val="111400"/>
              </a:lnSpc>
              <a:spcBef>
                <a:spcPts val="2250"/>
              </a:spcBef>
            </a:pP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Decoder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outputs</a:t>
            </a:r>
            <a:r>
              <a:rPr sz="23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Final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1523" y="6520487"/>
            <a:ext cx="198755" cy="2006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150" spc="25" dirty="0">
                <a:solidFill>
                  <a:srgbClr val="D5D5D5"/>
                </a:solidFill>
                <a:latin typeface="Tahoma"/>
                <a:cs typeface="Tahoma"/>
              </a:rPr>
              <a:t>70</a:t>
            </a:r>
            <a:endParaRPr sz="1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43175" cy="6858000"/>
          </a:xfrm>
          <a:custGeom>
            <a:avLst/>
            <a:gdLst/>
            <a:ahLst/>
            <a:cxnLst/>
            <a:rect l="l" t="t" r="r" b="b"/>
            <a:pathLst>
              <a:path w="2543175" h="6858000">
                <a:moveTo>
                  <a:pt x="254317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2543175" y="0"/>
                </a:lnTo>
                <a:lnTo>
                  <a:pt x="2543175" y="685800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3063875"/>
            <a:ext cx="14268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Solution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0325" y="4172584"/>
            <a:ext cx="4293235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Speed-up</a:t>
            </a:r>
            <a:r>
              <a:rPr sz="2300" spc="-114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2574EC"/>
                </a:solidFill>
                <a:latin typeface="Tahoma"/>
                <a:cs typeface="Tahoma"/>
              </a:rPr>
              <a:t>the</a:t>
            </a:r>
            <a:r>
              <a:rPr sz="2300" spc="-12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45" dirty="0">
                <a:solidFill>
                  <a:srgbClr val="2574EC"/>
                </a:solidFill>
                <a:latin typeface="Tahoma"/>
                <a:cs typeface="Tahoma"/>
              </a:rPr>
              <a:t>Denoising</a:t>
            </a:r>
            <a:r>
              <a:rPr sz="2300" spc="-10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2574EC"/>
                </a:solidFill>
                <a:latin typeface="Tahoma"/>
                <a:cs typeface="Tahoma"/>
              </a:rPr>
              <a:t>Process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0097" y="1958975"/>
            <a:ext cx="741489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Stable</a:t>
            </a:r>
            <a:r>
              <a:rPr sz="2250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Roboto"/>
                <a:cs typeface="Roboto"/>
              </a:rPr>
              <a:t>Diffusion</a:t>
            </a:r>
            <a:r>
              <a:rPr sz="2250" spc="-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works</a:t>
            </a:r>
            <a:r>
              <a:rPr sz="2250" spc="-1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sz="2250" spc="-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Encode</a:t>
            </a:r>
            <a:r>
              <a:rPr sz="2250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Image</a:t>
            </a:r>
            <a:r>
              <a:rPr sz="2250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dirty="0">
                <a:solidFill>
                  <a:srgbClr val="FFFFFF"/>
                </a:solidFill>
                <a:latin typeface="Roboto"/>
                <a:cs typeface="Roboto"/>
              </a:rPr>
              <a:t>into</a:t>
            </a:r>
            <a:r>
              <a:rPr sz="2250" spc="-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Latent</a:t>
            </a:r>
            <a:r>
              <a:rPr sz="225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Roboto"/>
                <a:cs typeface="Roboto"/>
              </a:rPr>
              <a:t>Space</a:t>
            </a:r>
            <a:endParaRPr sz="225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34248" y="2486025"/>
            <a:ext cx="152400" cy="1534160"/>
            <a:chOff x="7134248" y="2486025"/>
            <a:chExt cx="152400" cy="1534160"/>
          </a:xfrm>
        </p:grpSpPr>
        <p:sp>
          <p:nvSpPr>
            <p:cNvPr id="7" name="object 7"/>
            <p:cNvSpPr/>
            <p:nvPr/>
          </p:nvSpPr>
          <p:spPr>
            <a:xfrm>
              <a:off x="7210424" y="2486025"/>
              <a:ext cx="0" cy="1391920"/>
            </a:xfrm>
            <a:custGeom>
              <a:avLst/>
              <a:gdLst/>
              <a:ahLst/>
              <a:cxnLst/>
              <a:rect l="l" t="t" r="r" b="b"/>
              <a:pathLst>
                <a:path h="1391920">
                  <a:moveTo>
                    <a:pt x="0" y="0"/>
                  </a:moveTo>
                  <a:lnTo>
                    <a:pt x="0" y="1391435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4248" y="3867958"/>
              <a:ext cx="152352" cy="15169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210"/>
              </a:spcBef>
            </a:pPr>
            <a:r>
              <a:rPr spc="25" dirty="0"/>
              <a:t>71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2768600"/>
            <a:ext cx="4816475" cy="12827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065" marR="5080" algn="ctr">
              <a:lnSpc>
                <a:spcPts val="3150"/>
              </a:lnSpc>
              <a:spcBef>
                <a:spcPts val="580"/>
              </a:spcBef>
            </a:pP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There</a:t>
            </a:r>
            <a:r>
              <a:rPr sz="3000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3000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other</a:t>
            </a:r>
            <a:r>
              <a:rPr sz="30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models,</a:t>
            </a:r>
            <a:r>
              <a:rPr sz="3000" spc="-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Roboto"/>
                <a:cs typeface="Roboto"/>
              </a:rPr>
              <a:t>that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work</a:t>
            </a:r>
            <a:r>
              <a:rPr sz="3000" spc="-1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directly</a:t>
            </a:r>
            <a:r>
              <a:rPr sz="3000" spc="-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sz="3000" spc="-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original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Image</a:t>
            </a:r>
            <a:r>
              <a:rPr sz="3000" spc="-11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300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50" dirty="0">
                <a:solidFill>
                  <a:srgbClr val="2574EC"/>
                </a:solidFill>
                <a:latin typeface="Roboto"/>
                <a:cs typeface="Roboto"/>
              </a:rPr>
              <a:t>Google’s</a:t>
            </a:r>
            <a:r>
              <a:rPr sz="3000" spc="-80" dirty="0">
                <a:solidFill>
                  <a:srgbClr val="2574EC"/>
                </a:solidFill>
                <a:latin typeface="Roboto"/>
                <a:cs typeface="Roboto"/>
              </a:rPr>
              <a:t> </a:t>
            </a:r>
            <a:r>
              <a:rPr sz="3000" spc="-10" dirty="0">
                <a:solidFill>
                  <a:srgbClr val="2574EC"/>
                </a:solidFill>
                <a:latin typeface="Roboto"/>
                <a:cs typeface="Roboto"/>
              </a:rPr>
              <a:t>Imagen</a:t>
            </a:r>
            <a:endParaRPr sz="3000"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6000" y="476250"/>
            <a:ext cx="5953125" cy="6238875"/>
            <a:chOff x="6096000" y="476250"/>
            <a:chExt cx="5953125" cy="6238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476250"/>
              <a:ext cx="5629274" cy="591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5175" y="6391275"/>
              <a:ext cx="1123949" cy="3238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210"/>
              </a:spcBef>
            </a:pPr>
            <a:r>
              <a:rPr spc="25" dirty="0"/>
              <a:t>72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218503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dirty="0"/>
              <a:t>CLIP</a:t>
            </a:r>
            <a:r>
              <a:rPr sz="3250" spc="-140" dirty="0"/>
              <a:t> </a:t>
            </a:r>
            <a:r>
              <a:rPr sz="3250" spc="-575" dirty="0"/>
              <a:t>-</a:t>
            </a:r>
            <a:r>
              <a:rPr sz="3250" spc="25" dirty="0"/>
              <a:t> </a:t>
            </a:r>
            <a:r>
              <a:rPr sz="3250" dirty="0"/>
              <a:t>Part</a:t>
            </a:r>
            <a:r>
              <a:rPr sz="3250" spc="-65" dirty="0"/>
              <a:t> </a:t>
            </a:r>
            <a:r>
              <a:rPr sz="3250" spc="-50" dirty="0"/>
              <a:t>I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07" y="6450965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75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337" y="3006725"/>
            <a:ext cx="100907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2574EC"/>
                </a:solidFill>
              </a:rPr>
              <a:t>How</a:t>
            </a:r>
            <a:r>
              <a:rPr sz="2700" spc="-35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can</a:t>
            </a:r>
            <a:r>
              <a:rPr sz="2700" spc="-25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we</a:t>
            </a:r>
            <a:r>
              <a:rPr sz="2700" spc="-35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use</a:t>
            </a:r>
            <a:r>
              <a:rPr sz="2700" spc="-40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text</a:t>
            </a:r>
            <a:r>
              <a:rPr sz="2700" spc="-15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as</a:t>
            </a:r>
            <a:r>
              <a:rPr sz="2700" spc="-5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a</a:t>
            </a:r>
            <a:r>
              <a:rPr sz="2700" spc="-5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guide</a:t>
            </a:r>
            <a:r>
              <a:rPr sz="2700" spc="-35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to calculate</a:t>
            </a:r>
            <a:r>
              <a:rPr sz="2700" spc="-40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the</a:t>
            </a:r>
            <a:r>
              <a:rPr sz="2700" spc="-35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amount</a:t>
            </a:r>
            <a:r>
              <a:rPr sz="2700" spc="-20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of</a:t>
            </a:r>
            <a:r>
              <a:rPr sz="2700" spc="5" dirty="0">
                <a:solidFill>
                  <a:srgbClr val="2574EC"/>
                </a:solidFill>
              </a:rPr>
              <a:t> </a:t>
            </a:r>
            <a:r>
              <a:rPr sz="2700" spc="-10" dirty="0">
                <a:solidFill>
                  <a:srgbClr val="2574EC"/>
                </a:solidFill>
              </a:rPr>
              <a:t>noise?</a:t>
            </a:r>
            <a:endParaRPr sz="2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76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30" dirty="0"/>
              <a:t> </a:t>
            </a:r>
            <a:r>
              <a:rPr dirty="0"/>
              <a:t>Diffusion:</a:t>
            </a:r>
            <a:r>
              <a:rPr spc="-90" dirty="0"/>
              <a:t> </a:t>
            </a:r>
            <a:r>
              <a:rPr dirty="0"/>
              <a:t>What</a:t>
            </a:r>
            <a:r>
              <a:rPr spc="-114" dirty="0"/>
              <a:t> </a:t>
            </a:r>
            <a:r>
              <a:rPr dirty="0"/>
              <a:t>About</a:t>
            </a:r>
            <a:r>
              <a:rPr spc="-120" dirty="0"/>
              <a:t> </a:t>
            </a:r>
            <a:r>
              <a:rPr spc="-10" dirty="0"/>
              <a:t>Text?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9550" y="1552575"/>
            <a:ext cx="7762874" cy="4257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2685577"/>
            <a:ext cx="105731" cy="1057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3558544"/>
            <a:ext cx="105731" cy="10287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21034" y="2531427"/>
            <a:ext cx="2642870" cy="21971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9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8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900" b="1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60" dirty="0">
                <a:solidFill>
                  <a:srgbClr val="FFFFFF"/>
                </a:solidFill>
                <a:latin typeface="Tahoma"/>
                <a:cs typeface="Tahoma"/>
              </a:rPr>
              <a:t>Encoded </a:t>
            </a:r>
            <a:r>
              <a:rPr sz="1900" b="1" spc="-35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1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25" dirty="0">
                <a:solidFill>
                  <a:srgbClr val="FFFFFF"/>
                </a:solidFill>
                <a:latin typeface="Tahoma"/>
                <a:cs typeface="Tahoma"/>
              </a:rPr>
              <a:t>its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900" spc="120" dirty="0">
                <a:solidFill>
                  <a:srgbClr val="2574EC"/>
                </a:solidFill>
                <a:latin typeface="Tahoma"/>
                <a:cs typeface="Tahoma"/>
              </a:rPr>
              <a:t>Own</a:t>
            </a:r>
            <a:r>
              <a:rPr sz="1900" spc="-15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900" spc="60" dirty="0">
                <a:solidFill>
                  <a:srgbClr val="2574EC"/>
                </a:solidFill>
                <a:latin typeface="Tahoma"/>
                <a:cs typeface="Tahoma"/>
              </a:rPr>
              <a:t>Latent</a:t>
            </a:r>
            <a:r>
              <a:rPr sz="1900" spc="-9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900" spc="-20" dirty="0">
                <a:solidFill>
                  <a:srgbClr val="2574EC"/>
                </a:solidFill>
                <a:latin typeface="Tahoma"/>
                <a:cs typeface="Tahoma"/>
              </a:rPr>
              <a:t>Space</a:t>
            </a:r>
            <a:endParaRPr sz="1900">
              <a:latin typeface="Tahoma"/>
              <a:cs typeface="Tahoma"/>
            </a:endParaRPr>
          </a:p>
          <a:p>
            <a:pPr marL="12700" marR="97155">
              <a:lnSpc>
                <a:spcPct val="111800"/>
              </a:lnSpc>
              <a:spcBef>
                <a:spcPts val="1800"/>
              </a:spcBef>
            </a:pP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9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9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ahoma"/>
                <a:cs typeface="Tahoma"/>
              </a:rPr>
              <a:t>image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interaction</a:t>
            </a:r>
            <a:r>
              <a:rPr sz="19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9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Tahoma"/>
                <a:cs typeface="Tahoma"/>
              </a:rPr>
              <a:t>latent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space</a:t>
            </a:r>
            <a:r>
              <a:rPr sz="19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9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19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9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Tahoma"/>
                <a:cs typeface="Tahoma"/>
              </a:rPr>
              <a:t>text- </a:t>
            </a:r>
            <a:r>
              <a:rPr sz="1900" spc="65" dirty="0">
                <a:solidFill>
                  <a:srgbClr val="FFFFFF"/>
                </a:solidFill>
                <a:latin typeface="Tahoma"/>
                <a:cs typeface="Tahoma"/>
              </a:rPr>
              <a:t>to-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19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ahoma"/>
                <a:cs typeface="Tahoma"/>
              </a:rPr>
              <a:t>models.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3896" y="5936615"/>
            <a:ext cx="310896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75" dirty="0">
                <a:solidFill>
                  <a:srgbClr val="2574EC"/>
                </a:solidFill>
                <a:latin typeface="Tahoma"/>
                <a:cs typeface="Tahoma"/>
              </a:rPr>
              <a:t>Clip</a:t>
            </a:r>
            <a:r>
              <a:rPr sz="1500" spc="-6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2574EC"/>
                </a:solidFill>
                <a:latin typeface="Tahoma"/>
                <a:cs typeface="Tahoma"/>
              </a:rPr>
              <a:t>Paper</a:t>
            </a:r>
            <a:r>
              <a:rPr sz="1500" spc="-6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was</a:t>
            </a:r>
            <a:r>
              <a:rPr sz="1500" spc="-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released</a:t>
            </a:r>
            <a:r>
              <a:rPr sz="1500" spc="-7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in</a:t>
            </a:r>
            <a:r>
              <a:rPr sz="1500" spc="-7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5D5D5"/>
                </a:solidFill>
                <a:latin typeface="Tahoma"/>
                <a:cs typeface="Tahoma"/>
              </a:rPr>
              <a:t>Jan</a:t>
            </a:r>
            <a:r>
              <a:rPr sz="1500" spc="-7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D5D5D5"/>
                </a:solidFill>
                <a:latin typeface="Tahoma"/>
                <a:cs typeface="Tahoma"/>
              </a:rPr>
              <a:t>2022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50" cy="3238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77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566102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5" dirty="0"/>
              <a:t>History</a:t>
            </a:r>
            <a:r>
              <a:rPr sz="3250" spc="-170" dirty="0"/>
              <a:t> </a:t>
            </a:r>
            <a:r>
              <a:rPr sz="3250" spc="-25" dirty="0"/>
              <a:t>behind</a:t>
            </a:r>
            <a:r>
              <a:rPr sz="3250" spc="-170" dirty="0"/>
              <a:t> </a:t>
            </a:r>
            <a:r>
              <a:rPr sz="3250" spc="-25" dirty="0"/>
              <a:t>Stable</a:t>
            </a:r>
            <a:r>
              <a:rPr sz="3250" spc="-135" dirty="0"/>
              <a:t> </a:t>
            </a:r>
            <a:r>
              <a:rPr sz="3250" spc="-10" dirty="0"/>
              <a:t>Diffusion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11" y="6450965"/>
            <a:ext cx="13843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" dirty="0">
                <a:solidFill>
                  <a:srgbClr val="D5D5D5"/>
                </a:solidFill>
                <a:latin typeface="Tahoma"/>
                <a:cs typeface="Tahoma"/>
              </a:rPr>
              <a:t>7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5587" y="3006725"/>
            <a:ext cx="9138920" cy="79883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960495" marR="5080" indent="-3948429">
              <a:lnSpc>
                <a:spcPts val="2850"/>
              </a:lnSpc>
              <a:spcBef>
                <a:spcPts val="520"/>
              </a:spcBef>
            </a:pPr>
            <a:r>
              <a:rPr sz="2700" dirty="0">
                <a:solidFill>
                  <a:srgbClr val="2574EC"/>
                </a:solidFill>
              </a:rPr>
              <a:t>This</a:t>
            </a:r>
            <a:r>
              <a:rPr sz="2700" spc="-90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phenomenon</a:t>
            </a:r>
            <a:r>
              <a:rPr sz="2700" spc="-105" dirty="0">
                <a:solidFill>
                  <a:srgbClr val="2574EC"/>
                </a:solidFill>
              </a:rPr>
              <a:t> </a:t>
            </a:r>
            <a:r>
              <a:rPr sz="2700" spc="-20" dirty="0">
                <a:solidFill>
                  <a:srgbClr val="2574EC"/>
                </a:solidFill>
              </a:rPr>
              <a:t>blurred</a:t>
            </a:r>
            <a:r>
              <a:rPr sz="2700" spc="-125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the</a:t>
            </a:r>
            <a:r>
              <a:rPr sz="2700" spc="-120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lines</a:t>
            </a:r>
            <a:r>
              <a:rPr sz="2700" spc="-85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between</a:t>
            </a:r>
            <a:r>
              <a:rPr sz="2700" spc="-105" dirty="0">
                <a:solidFill>
                  <a:srgbClr val="2574EC"/>
                </a:solidFill>
              </a:rPr>
              <a:t> </a:t>
            </a:r>
            <a:r>
              <a:rPr sz="2700" spc="-25" dirty="0">
                <a:solidFill>
                  <a:srgbClr val="2574EC"/>
                </a:solidFill>
              </a:rPr>
              <a:t>Text</a:t>
            </a:r>
            <a:r>
              <a:rPr sz="2700" spc="-95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and</a:t>
            </a:r>
            <a:r>
              <a:rPr sz="2700" spc="-130" dirty="0">
                <a:solidFill>
                  <a:srgbClr val="2574EC"/>
                </a:solidFill>
              </a:rPr>
              <a:t> </a:t>
            </a:r>
            <a:r>
              <a:rPr sz="2700" spc="-10" dirty="0">
                <a:solidFill>
                  <a:srgbClr val="2574EC"/>
                </a:solidFill>
              </a:rPr>
              <a:t>Image Models</a:t>
            </a:r>
            <a:endParaRPr sz="2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78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3162" y="3006725"/>
            <a:ext cx="21393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2574EC"/>
                </a:solidFill>
              </a:rPr>
              <a:t>What</a:t>
            </a:r>
            <a:r>
              <a:rPr sz="2700" spc="-10" dirty="0">
                <a:solidFill>
                  <a:srgbClr val="2574EC"/>
                </a:solidFill>
              </a:rPr>
              <a:t> </a:t>
            </a:r>
            <a:r>
              <a:rPr sz="2700" dirty="0">
                <a:solidFill>
                  <a:srgbClr val="2574EC"/>
                </a:solidFill>
              </a:rPr>
              <a:t>is</a:t>
            </a:r>
            <a:r>
              <a:rPr sz="2700" spc="5" dirty="0">
                <a:solidFill>
                  <a:srgbClr val="2574EC"/>
                </a:solidFill>
              </a:rPr>
              <a:t> </a:t>
            </a:r>
            <a:r>
              <a:rPr sz="2700" spc="-10" dirty="0">
                <a:solidFill>
                  <a:srgbClr val="2574EC"/>
                </a:solidFill>
              </a:rPr>
              <a:t>CLIP?</a:t>
            </a:r>
            <a:endParaRPr sz="2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79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349250"/>
            <a:ext cx="10838815" cy="1294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45" dirty="0"/>
              <a:t> </a:t>
            </a:r>
            <a:r>
              <a:rPr dirty="0"/>
              <a:t>Diffusion:</a:t>
            </a:r>
            <a:r>
              <a:rPr spc="-110" dirty="0"/>
              <a:t> </a:t>
            </a:r>
            <a:r>
              <a:rPr spc="-20" dirty="0"/>
              <a:t>CLIP</a:t>
            </a:r>
          </a:p>
          <a:p>
            <a:pPr marL="12700" marR="5080">
              <a:lnSpc>
                <a:spcPts val="3300"/>
              </a:lnSpc>
            </a:pP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CLIP</a:t>
            </a:r>
            <a:r>
              <a:rPr sz="1600" spc="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(Contrastive</a:t>
            </a:r>
            <a:r>
              <a:rPr sz="1600" spc="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Language-</a:t>
            </a:r>
            <a:r>
              <a:rPr sz="1600" spc="-50" dirty="0">
                <a:solidFill>
                  <a:srgbClr val="D5D5D5"/>
                </a:solidFill>
                <a:latin typeface="Tahoma"/>
                <a:cs typeface="Tahoma"/>
              </a:rPr>
              <a:t>Image</a:t>
            </a:r>
            <a:r>
              <a:rPr sz="1600" spc="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Pre-training)</a:t>
            </a:r>
            <a:r>
              <a:rPr sz="1600" spc="-1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trains</a:t>
            </a:r>
            <a:r>
              <a:rPr sz="1600" spc="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an</a:t>
            </a:r>
            <a:r>
              <a:rPr sz="1600" spc="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D5D5D5"/>
                </a:solidFill>
                <a:latin typeface="Tahoma"/>
                <a:cs typeface="Tahoma"/>
              </a:rPr>
              <a:t>image</a:t>
            </a:r>
            <a:r>
              <a:rPr sz="1600" spc="1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encoder</a:t>
            </a:r>
            <a:r>
              <a:rPr sz="1600" spc="-3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and</a:t>
            </a:r>
            <a:r>
              <a:rPr sz="1600" spc="4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D5D5D5"/>
                </a:solidFill>
                <a:latin typeface="Tahoma"/>
                <a:cs typeface="Tahoma"/>
              </a:rPr>
              <a:t>a</a:t>
            </a:r>
            <a:r>
              <a:rPr sz="1600" spc="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text</a:t>
            </a:r>
            <a:r>
              <a:rPr sz="1600" spc="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encoder</a:t>
            </a:r>
            <a:r>
              <a:rPr sz="1600" spc="-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to</a:t>
            </a:r>
            <a:r>
              <a:rPr sz="1600" spc="4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predict</a:t>
            </a:r>
            <a:r>
              <a:rPr sz="1600" spc="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correct</a:t>
            </a:r>
            <a:r>
              <a:rPr sz="1600" spc="3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pairings.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Link:</a:t>
            </a:r>
            <a:r>
              <a:rPr sz="1600" spc="-1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11A9E1"/>
                </a:solidFill>
                <a:latin typeface="Tahoma"/>
                <a:cs typeface="Tahoma"/>
                <a:hlinkClick r:id="rId2"/>
              </a:rPr>
              <a:t>https://arxiv.org/abs/2103.00020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320" y="1857375"/>
            <a:ext cx="9135279" cy="33051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98414" y="5331777"/>
            <a:ext cx="8315325" cy="67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4170" marR="5080" indent="-1602105">
              <a:lnSpc>
                <a:spcPct val="1118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Train</a:t>
            </a:r>
            <a:r>
              <a:rPr sz="1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1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19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Tahoma"/>
                <a:cs typeface="Tahoma"/>
              </a:rPr>
              <a:t>“Image</a:t>
            </a:r>
            <a:r>
              <a:rPr sz="19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9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Caption”</a:t>
            </a:r>
            <a:r>
              <a:rPr sz="1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pairs,</a:t>
            </a:r>
            <a:r>
              <a:rPr sz="1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40" dirty="0">
                <a:solidFill>
                  <a:srgbClr val="FFFFFF"/>
                </a:solidFill>
                <a:latin typeface="Tahoma"/>
                <a:cs typeface="Tahoma"/>
              </a:rPr>
              <a:t>So,</a:t>
            </a:r>
            <a:r>
              <a:rPr sz="1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Captions</a:t>
            </a:r>
            <a:r>
              <a:rPr sz="19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Tahoma"/>
                <a:cs typeface="Tahoma"/>
              </a:rPr>
              <a:t>similar</a:t>
            </a:r>
            <a:r>
              <a:rPr sz="1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ahoma"/>
                <a:cs typeface="Tahoma"/>
              </a:rPr>
              <a:t>images 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19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1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Embeddings</a:t>
            </a:r>
            <a:r>
              <a:rPr sz="19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nearby</a:t>
            </a:r>
            <a:r>
              <a:rPr sz="19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Tahoma"/>
                <a:cs typeface="Tahoma"/>
              </a:rPr>
              <a:t>Latent</a:t>
            </a:r>
            <a:r>
              <a:rPr sz="19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ahoma"/>
                <a:cs typeface="Tahoma"/>
              </a:rPr>
              <a:t>Space.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5656" y="6504257"/>
            <a:ext cx="196850" cy="196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45" dirty="0">
                <a:solidFill>
                  <a:srgbClr val="D5D5D5"/>
                </a:solidFill>
                <a:latin typeface="Tahoma"/>
                <a:cs typeface="Tahoma"/>
              </a:rPr>
              <a:t>80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00" dirty="0"/>
              <a:t> </a:t>
            </a:r>
            <a:r>
              <a:rPr dirty="0"/>
              <a:t>Diffusion:</a:t>
            </a:r>
            <a:r>
              <a:rPr spc="-60" dirty="0"/>
              <a:t> </a:t>
            </a:r>
            <a:r>
              <a:rPr dirty="0"/>
              <a:t>Clip</a:t>
            </a:r>
            <a:r>
              <a:rPr spc="-110" dirty="0"/>
              <a:t> </a:t>
            </a:r>
            <a:r>
              <a:rPr spc="-10" dirty="0"/>
              <a:t>Intuition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93318" y="1514475"/>
            <a:ext cx="5958840" cy="4457700"/>
            <a:chOff x="5693318" y="1514475"/>
            <a:chExt cx="5958840" cy="445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5721" y="1514475"/>
              <a:ext cx="4713581" cy="2257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3318" y="3801038"/>
              <a:ext cx="5958387" cy="217057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1" y="3328036"/>
            <a:ext cx="125732" cy="1257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71500" y="2857500"/>
            <a:ext cx="4572000" cy="9525"/>
          </a:xfrm>
          <a:custGeom>
            <a:avLst/>
            <a:gdLst/>
            <a:ahLst/>
            <a:cxnLst/>
            <a:rect l="l" t="t" r="r" b="b"/>
            <a:pathLst>
              <a:path w="4572000" h="9525">
                <a:moveTo>
                  <a:pt x="4572000" y="9525"/>
                </a:moveTo>
                <a:lnTo>
                  <a:pt x="0" y="9525"/>
                </a:lnTo>
                <a:lnTo>
                  <a:pt x="0" y="0"/>
                </a:lnTo>
                <a:lnTo>
                  <a:pt x="4572000" y="0"/>
                </a:lnTo>
                <a:lnTo>
                  <a:pt x="4572000" y="9525"/>
                </a:lnTo>
                <a:close/>
              </a:path>
            </a:pathLst>
          </a:custGeom>
          <a:solidFill>
            <a:srgbClr val="D5D5D5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8800" y="2368550"/>
            <a:ext cx="4268470" cy="275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Crux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CLIP</a:t>
            </a:r>
            <a:r>
              <a:rPr sz="180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Paper: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764"/>
              </a:spcBef>
            </a:pPr>
            <a:endParaRPr sz="1800">
              <a:latin typeface="Roboto"/>
              <a:cs typeface="Roboto"/>
            </a:endParaRPr>
          </a:p>
          <a:p>
            <a:pPr marL="327025" marR="5080">
              <a:lnSpc>
                <a:spcPct val="111400"/>
              </a:lnSpc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3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CLIP</a:t>
            </a:r>
            <a:r>
              <a:rPr sz="23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consists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300" spc="70" dirty="0">
                <a:solidFill>
                  <a:srgbClr val="2574EC"/>
                </a:solidFill>
                <a:latin typeface="Tahoma"/>
                <a:cs typeface="Tahoma"/>
              </a:rPr>
              <a:t>text</a:t>
            </a:r>
            <a:r>
              <a:rPr sz="2300" spc="-10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and</a:t>
            </a:r>
            <a:r>
              <a:rPr sz="2300" spc="-16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an</a:t>
            </a:r>
            <a:r>
              <a:rPr sz="2300" spc="-15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image</a:t>
            </a:r>
            <a:r>
              <a:rPr sz="2300" spc="-15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2574EC"/>
                </a:solidFill>
                <a:latin typeface="Tahoma"/>
                <a:cs typeface="Tahoma"/>
              </a:rPr>
              <a:t>encoder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encodes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textual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visual</a:t>
            </a:r>
            <a:r>
              <a:rPr sz="2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sz="2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300" spc="50" dirty="0">
                <a:solidFill>
                  <a:srgbClr val="2574EC"/>
                </a:solidFill>
                <a:latin typeface="Tahoma"/>
                <a:cs typeface="Tahoma"/>
              </a:rPr>
              <a:t>multimodal</a:t>
            </a:r>
            <a:r>
              <a:rPr sz="2300" spc="-6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embedding</a:t>
            </a:r>
            <a:r>
              <a:rPr sz="2300" spc="-4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2574EC"/>
                </a:solidFill>
                <a:latin typeface="Tahoma"/>
                <a:cs typeface="Tahoma"/>
              </a:rPr>
              <a:t>space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81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229933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dirty="0"/>
              <a:t>CLIP</a:t>
            </a:r>
            <a:r>
              <a:rPr sz="3250" spc="-140" dirty="0"/>
              <a:t> </a:t>
            </a:r>
            <a:r>
              <a:rPr sz="3250" spc="-575" dirty="0"/>
              <a:t>-</a:t>
            </a:r>
            <a:r>
              <a:rPr sz="3250" spc="25" dirty="0"/>
              <a:t> </a:t>
            </a:r>
            <a:r>
              <a:rPr sz="3250" dirty="0"/>
              <a:t>Part</a:t>
            </a:r>
            <a:r>
              <a:rPr sz="3250" spc="-65" dirty="0"/>
              <a:t> </a:t>
            </a:r>
            <a:r>
              <a:rPr sz="3250" spc="-25" dirty="0"/>
              <a:t>II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5873756" y="6450965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83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9A7F-0036-1C76-EA77-B1D7097A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BBBE4-A787-B0F6-50DD-9F2443672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owardsdatascience.com">
            <a:extLst>
              <a:ext uri="{FF2B5EF4-FFF2-40B4-BE49-F238E27FC236}">
                <a16:creationId xmlns:a16="http://schemas.microsoft.com/office/drawing/2014/main" id="{F55EA253-A20A-5F9D-1F14-068F0244C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985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676B-1459-7CC0-3C62-E1F4609E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50FC0-D116-3F65-02B3-B50287E2E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henyangsi.top">
            <a:extLst>
              <a:ext uri="{FF2B5EF4-FFF2-40B4-BE49-F238E27FC236}">
                <a16:creationId xmlns:a16="http://schemas.microsoft.com/office/drawing/2014/main" id="{C0CA3E76-FB5D-8D1F-7CBD-10DD5951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000" cy="67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023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00" dirty="0"/>
              <a:t> </a:t>
            </a:r>
            <a:r>
              <a:rPr dirty="0"/>
              <a:t>Diffusion:</a:t>
            </a:r>
            <a:r>
              <a:rPr spc="-60" dirty="0"/>
              <a:t> </a:t>
            </a:r>
            <a:r>
              <a:rPr dirty="0"/>
              <a:t>Clip</a:t>
            </a:r>
            <a:r>
              <a:rPr spc="-110" dirty="0"/>
              <a:t> </a:t>
            </a:r>
            <a:r>
              <a:rPr spc="-10" dirty="0"/>
              <a:t>Intuition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93318" y="1514475"/>
            <a:ext cx="5958840" cy="4457700"/>
            <a:chOff x="5693318" y="1514475"/>
            <a:chExt cx="5958840" cy="445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5721" y="1514475"/>
              <a:ext cx="4713581" cy="2257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3318" y="3801038"/>
              <a:ext cx="5958387" cy="217057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1" y="3718561"/>
            <a:ext cx="125732" cy="1257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71500" y="3248025"/>
            <a:ext cx="4572000" cy="9525"/>
          </a:xfrm>
          <a:custGeom>
            <a:avLst/>
            <a:gdLst/>
            <a:ahLst/>
            <a:cxnLst/>
            <a:rect l="l" t="t" r="r" b="b"/>
            <a:pathLst>
              <a:path w="4572000" h="9525">
                <a:moveTo>
                  <a:pt x="4572000" y="9525"/>
                </a:moveTo>
                <a:lnTo>
                  <a:pt x="0" y="9525"/>
                </a:lnTo>
                <a:lnTo>
                  <a:pt x="0" y="0"/>
                </a:lnTo>
                <a:lnTo>
                  <a:pt x="4572000" y="0"/>
                </a:lnTo>
                <a:lnTo>
                  <a:pt x="4572000" y="9525"/>
                </a:lnTo>
                <a:close/>
              </a:path>
            </a:pathLst>
          </a:custGeom>
          <a:solidFill>
            <a:srgbClr val="D5D5D5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8800" y="2759075"/>
            <a:ext cx="4524375" cy="1969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Aim the</a:t>
            </a:r>
            <a:r>
              <a:rPr sz="1800" spc="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CLIP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 Paper: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764"/>
              </a:spcBef>
            </a:pPr>
            <a:endParaRPr sz="1800">
              <a:latin typeface="Roboto"/>
              <a:cs typeface="Roboto"/>
            </a:endParaRPr>
          </a:p>
          <a:p>
            <a:pPr marL="327025" marR="5080" algn="just">
              <a:lnSpc>
                <a:spcPct val="111400"/>
              </a:lnSpc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Improve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cosine</a:t>
            </a:r>
            <a:r>
              <a:rPr sz="23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similarity</a:t>
            </a:r>
            <a:r>
              <a:rPr sz="23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ahoma"/>
                <a:cs typeface="Tahoma"/>
              </a:rPr>
              <a:t>score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associated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r>
              <a:rPr sz="2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text.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84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00" dirty="0"/>
              <a:t> </a:t>
            </a:r>
            <a:r>
              <a:rPr dirty="0"/>
              <a:t>Diffusion:</a:t>
            </a:r>
            <a:r>
              <a:rPr spc="-60" dirty="0"/>
              <a:t> </a:t>
            </a:r>
            <a:r>
              <a:rPr dirty="0"/>
              <a:t>Clip</a:t>
            </a:r>
            <a:r>
              <a:rPr spc="-110" dirty="0"/>
              <a:t> </a:t>
            </a:r>
            <a:r>
              <a:rPr spc="-10" dirty="0"/>
              <a:t>Intuition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93318" y="1514475"/>
            <a:ext cx="5958840" cy="4457700"/>
            <a:chOff x="5693318" y="1514475"/>
            <a:chExt cx="5958840" cy="445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5721" y="1514475"/>
              <a:ext cx="4713581" cy="2257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3318" y="3801038"/>
              <a:ext cx="5958387" cy="217057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1" y="3328036"/>
            <a:ext cx="125732" cy="1257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71500" y="2857500"/>
            <a:ext cx="4572000" cy="9525"/>
          </a:xfrm>
          <a:custGeom>
            <a:avLst/>
            <a:gdLst/>
            <a:ahLst/>
            <a:cxnLst/>
            <a:rect l="l" t="t" r="r" b="b"/>
            <a:pathLst>
              <a:path w="4572000" h="9525">
                <a:moveTo>
                  <a:pt x="4572000" y="9525"/>
                </a:moveTo>
                <a:lnTo>
                  <a:pt x="0" y="9525"/>
                </a:lnTo>
                <a:lnTo>
                  <a:pt x="0" y="0"/>
                </a:lnTo>
                <a:lnTo>
                  <a:pt x="4572000" y="0"/>
                </a:lnTo>
                <a:lnTo>
                  <a:pt x="4572000" y="9525"/>
                </a:lnTo>
                <a:close/>
              </a:path>
            </a:pathLst>
          </a:custGeom>
          <a:solidFill>
            <a:srgbClr val="D5D5D5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8800" y="2368550"/>
            <a:ext cx="4409440" cy="275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CLIP</a:t>
            </a:r>
            <a:r>
              <a:rPr sz="1800" spc="-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Trained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 Models,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Helps</a:t>
            </a:r>
            <a:r>
              <a:rPr sz="1800" spc="-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Roboto"/>
                <a:cs typeface="Roboto"/>
              </a:rPr>
              <a:t>us: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75"/>
              </a:spcBef>
            </a:pPr>
            <a:endParaRPr sz="1800">
              <a:latin typeface="Roboto"/>
              <a:cs typeface="Roboto"/>
            </a:endParaRPr>
          </a:p>
          <a:p>
            <a:pPr marL="32702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Encode</a:t>
            </a:r>
            <a:r>
              <a:rPr sz="2300" spc="-8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Texts</a:t>
            </a:r>
            <a:r>
              <a:rPr sz="2300" spc="-10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and</a:t>
            </a:r>
            <a:r>
              <a:rPr sz="2300" spc="-9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20" dirty="0">
                <a:solidFill>
                  <a:srgbClr val="2574EC"/>
                </a:solidFill>
                <a:latin typeface="Tahoma"/>
                <a:cs typeface="Tahoma"/>
              </a:rPr>
              <a:t>Image</a:t>
            </a:r>
            <a:endParaRPr sz="2300">
              <a:latin typeface="Tahoma"/>
              <a:cs typeface="Tahoma"/>
            </a:endParaRPr>
          </a:p>
          <a:p>
            <a:pPr marL="327025" marR="5080">
              <a:lnSpc>
                <a:spcPct val="111400"/>
              </a:lnSpc>
            </a:pP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in</a:t>
            </a:r>
            <a:r>
              <a:rPr sz="2300" spc="-16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70" dirty="0">
                <a:solidFill>
                  <a:srgbClr val="2574EC"/>
                </a:solidFill>
                <a:latin typeface="Tahoma"/>
                <a:cs typeface="Tahoma"/>
              </a:rPr>
              <a:t>a</a:t>
            </a:r>
            <a:r>
              <a:rPr sz="2300" spc="-12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2574EC"/>
                </a:solidFill>
                <a:latin typeface="Tahoma"/>
                <a:cs typeface="Tahoma"/>
              </a:rPr>
              <a:t>way</a:t>
            </a:r>
            <a:r>
              <a:rPr sz="2300" spc="-13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2574EC"/>
                </a:solidFill>
                <a:latin typeface="Tahoma"/>
                <a:cs typeface="Tahoma"/>
              </a:rPr>
              <a:t>where</a:t>
            </a:r>
            <a:r>
              <a:rPr sz="2300" spc="-15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Text</a:t>
            </a:r>
            <a:r>
              <a:rPr sz="2300" spc="-114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and</a:t>
            </a:r>
            <a:r>
              <a:rPr sz="2300" spc="-16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2574EC"/>
                </a:solidFill>
                <a:latin typeface="Tahoma"/>
                <a:cs typeface="Tahoma"/>
              </a:rPr>
              <a:t>Image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Embeddings</a:t>
            </a:r>
            <a:r>
              <a:rPr sz="2300" spc="-7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95" dirty="0">
                <a:solidFill>
                  <a:srgbClr val="2574EC"/>
                </a:solidFill>
                <a:latin typeface="Tahoma"/>
                <a:cs typeface="Tahoma"/>
              </a:rPr>
              <a:t>with</a:t>
            </a:r>
            <a:r>
              <a:rPr sz="2300" spc="-4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2574EC"/>
                </a:solidFill>
                <a:latin typeface="Tahoma"/>
                <a:cs typeface="Tahoma"/>
              </a:rPr>
              <a:t>similar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meanings</a:t>
            </a:r>
            <a:r>
              <a:rPr sz="2300" spc="-14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2574EC"/>
                </a:solidFill>
                <a:latin typeface="Tahoma"/>
                <a:cs typeface="Tahoma"/>
              </a:rPr>
              <a:t>are</a:t>
            </a:r>
            <a:r>
              <a:rPr sz="2300" spc="-114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2574EC"/>
                </a:solidFill>
                <a:latin typeface="Tahoma"/>
                <a:cs typeface="Tahoma"/>
              </a:rPr>
              <a:t>nearby</a:t>
            </a:r>
            <a:r>
              <a:rPr sz="2300" spc="-9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in</a:t>
            </a:r>
            <a:r>
              <a:rPr sz="2300" spc="-12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2574EC"/>
                </a:solidFill>
                <a:latin typeface="Tahoma"/>
                <a:cs typeface="Tahoma"/>
              </a:rPr>
              <a:t>Vector </a:t>
            </a:r>
            <a:r>
              <a:rPr sz="2300" spc="-10" dirty="0">
                <a:solidFill>
                  <a:srgbClr val="2574EC"/>
                </a:solidFill>
                <a:latin typeface="Tahoma"/>
                <a:cs typeface="Tahoma"/>
              </a:rPr>
              <a:t>Space.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85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100" dirty="0"/>
              <a:t> </a:t>
            </a:r>
            <a:r>
              <a:rPr dirty="0"/>
              <a:t>Diffusion:</a:t>
            </a:r>
            <a:r>
              <a:rPr spc="-60" dirty="0"/>
              <a:t> </a:t>
            </a:r>
            <a:r>
              <a:rPr dirty="0"/>
              <a:t>Clip</a:t>
            </a:r>
            <a:r>
              <a:rPr spc="-110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" y="1514475"/>
            <a:ext cx="5524500" cy="38957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3333" y="5503036"/>
            <a:ext cx="5185410" cy="539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48385" marR="5080" indent="-1036319">
              <a:lnSpc>
                <a:spcPct val="112500"/>
              </a:lnSpc>
              <a:spcBef>
                <a:spcPts val="9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Encoded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embeddings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ahoma"/>
                <a:cs typeface="Tahoma"/>
              </a:rPr>
              <a:t>“dog”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“puppy”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15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2574EC"/>
                </a:solidFill>
                <a:latin typeface="Tahoma"/>
                <a:cs typeface="Tahoma"/>
              </a:rPr>
              <a:t>MORE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cosine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similar</a:t>
            </a:r>
            <a:r>
              <a:rPr sz="15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Encoded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0" y="1514475"/>
            <a:ext cx="5524500" cy="3895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29771" y="5503036"/>
            <a:ext cx="5041900" cy="539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77265" marR="5080" indent="-965200">
              <a:lnSpc>
                <a:spcPct val="112500"/>
              </a:lnSpc>
              <a:spcBef>
                <a:spcPts val="9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Encoded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embeddings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ahoma"/>
                <a:cs typeface="Tahoma"/>
              </a:rPr>
              <a:t>“dog”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“puppy”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15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2574EC"/>
                </a:solidFill>
                <a:latin typeface="Tahoma"/>
                <a:cs typeface="Tahoma"/>
              </a:rPr>
              <a:t>LESS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cosine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similar</a:t>
            </a:r>
            <a:r>
              <a:rPr sz="15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Encoded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86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956468"/>
            <a:ext cx="4391660" cy="687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30" dirty="0">
                <a:solidFill>
                  <a:srgbClr val="D5D5D5"/>
                </a:solidFill>
                <a:latin typeface="Tahoma"/>
                <a:cs typeface="Tahoma"/>
              </a:rPr>
              <a:t>Text-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to-</a:t>
            </a:r>
            <a:r>
              <a:rPr sz="1600" spc="-20" dirty="0">
                <a:solidFill>
                  <a:srgbClr val="D5D5D5"/>
                </a:solidFill>
                <a:latin typeface="Tahoma"/>
                <a:cs typeface="Tahoma"/>
              </a:rPr>
              <a:t>image</a:t>
            </a:r>
            <a:r>
              <a:rPr sz="1600" spc="-9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models</a:t>
            </a:r>
            <a:r>
              <a:rPr sz="1600" spc="-9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had</a:t>
            </a:r>
            <a:r>
              <a:rPr sz="1600" spc="-6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an</a:t>
            </a:r>
            <a:r>
              <a:rPr sz="1600" spc="-5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amazing</a:t>
            </a:r>
            <a:r>
              <a:rPr sz="1600" spc="-6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D5D5D5"/>
                </a:solidFill>
                <a:latin typeface="Tahoma"/>
                <a:cs typeface="Tahoma"/>
              </a:rPr>
              <a:t>2022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The</a:t>
            </a:r>
            <a:r>
              <a:rPr sz="1600" spc="-9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State</a:t>
            </a:r>
            <a:r>
              <a:rPr sz="1600" spc="-9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of</a:t>
            </a:r>
            <a:r>
              <a:rPr sz="1600" spc="-9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D5D5D5"/>
                </a:solidFill>
                <a:latin typeface="Tahoma"/>
                <a:cs typeface="Tahoma"/>
              </a:rPr>
              <a:t>Art</a:t>
            </a:r>
            <a:r>
              <a:rPr sz="1600" spc="-7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has</a:t>
            </a:r>
            <a:r>
              <a:rPr sz="1600" spc="-10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moved</a:t>
            </a:r>
            <a:r>
              <a:rPr sz="1600" spc="-7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by</a:t>
            </a:r>
            <a:r>
              <a:rPr sz="1600" spc="-7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leaps</a:t>
            </a:r>
            <a:r>
              <a:rPr sz="1600" spc="-10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D5D5D5"/>
                </a:solidFill>
                <a:latin typeface="Tahoma"/>
                <a:cs typeface="Tahoma"/>
              </a:rPr>
              <a:t>and</a:t>
            </a:r>
            <a:r>
              <a:rPr sz="1600" spc="-75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D5D5D5"/>
                </a:solidFill>
                <a:latin typeface="Tahoma"/>
                <a:cs typeface="Tahoma"/>
              </a:rPr>
              <a:t>bounds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Pre-</a:t>
            </a:r>
            <a:r>
              <a:rPr spc="-10" dirty="0"/>
              <a:t>Stable</a:t>
            </a:r>
            <a:r>
              <a:rPr spc="-85" dirty="0"/>
              <a:t> </a:t>
            </a:r>
            <a:r>
              <a:rPr dirty="0"/>
              <a:t>Diffusion</a:t>
            </a:r>
            <a:r>
              <a:rPr spc="-70" dirty="0"/>
              <a:t> </a:t>
            </a:r>
            <a:r>
              <a:rPr dirty="0"/>
              <a:t>Models</a:t>
            </a:r>
            <a:r>
              <a:rPr spc="-40" dirty="0"/>
              <a:t> </a:t>
            </a:r>
            <a:r>
              <a:rPr spc="-25" dirty="0"/>
              <a:t>Era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76250" y="3571875"/>
            <a:ext cx="11725275" cy="952500"/>
            <a:chOff x="476250" y="3571875"/>
            <a:chExt cx="11725275" cy="952500"/>
          </a:xfrm>
        </p:grpSpPr>
        <p:sp>
          <p:nvSpPr>
            <p:cNvPr id="5" name="object 5"/>
            <p:cNvSpPr/>
            <p:nvPr/>
          </p:nvSpPr>
          <p:spPr>
            <a:xfrm>
              <a:off x="1428750" y="4043362"/>
              <a:ext cx="10763250" cy="9525"/>
            </a:xfrm>
            <a:custGeom>
              <a:avLst/>
              <a:gdLst/>
              <a:ahLst/>
              <a:cxnLst/>
              <a:rect l="l" t="t" r="r" b="b"/>
              <a:pathLst>
                <a:path w="10763250" h="9525">
                  <a:moveTo>
                    <a:pt x="0" y="0"/>
                  </a:moveTo>
                  <a:lnTo>
                    <a:pt x="10763250" y="9524"/>
                  </a:lnTo>
                </a:path>
              </a:pathLst>
            </a:custGeom>
            <a:ln w="19050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250" y="357187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952500"/>
                  </a:moveTo>
                  <a:lnTo>
                    <a:pt x="429567" y="950204"/>
                  </a:lnTo>
                  <a:lnTo>
                    <a:pt x="383333" y="943346"/>
                  </a:lnTo>
                  <a:lnTo>
                    <a:pt x="338004" y="931992"/>
                  </a:lnTo>
                  <a:lnTo>
                    <a:pt x="293998" y="916247"/>
                  </a:lnTo>
                  <a:lnTo>
                    <a:pt x="251745" y="896264"/>
                  </a:lnTo>
                  <a:lnTo>
                    <a:pt x="211655" y="872232"/>
                  </a:lnTo>
                  <a:lnTo>
                    <a:pt x="174117" y="844400"/>
                  </a:lnTo>
                  <a:lnTo>
                    <a:pt x="139493" y="813006"/>
                  </a:lnTo>
                  <a:lnTo>
                    <a:pt x="108099" y="778383"/>
                  </a:lnTo>
                  <a:lnTo>
                    <a:pt x="80267" y="740844"/>
                  </a:lnTo>
                  <a:lnTo>
                    <a:pt x="56235" y="700754"/>
                  </a:lnTo>
                  <a:lnTo>
                    <a:pt x="36252" y="658501"/>
                  </a:lnTo>
                  <a:lnTo>
                    <a:pt x="20507" y="614495"/>
                  </a:lnTo>
                  <a:lnTo>
                    <a:pt x="9153" y="569166"/>
                  </a:lnTo>
                  <a:lnTo>
                    <a:pt x="2295" y="522932"/>
                  </a:lnTo>
                  <a:lnTo>
                    <a:pt x="0" y="476250"/>
                  </a:lnTo>
                  <a:lnTo>
                    <a:pt x="143" y="464557"/>
                  </a:lnTo>
                  <a:lnTo>
                    <a:pt x="3581" y="417946"/>
                  </a:lnTo>
                  <a:lnTo>
                    <a:pt x="11573" y="371896"/>
                  </a:lnTo>
                  <a:lnTo>
                    <a:pt x="24036" y="326858"/>
                  </a:lnTo>
                  <a:lnTo>
                    <a:pt x="40860" y="283251"/>
                  </a:lnTo>
                  <a:lnTo>
                    <a:pt x="61873" y="241503"/>
                  </a:lnTo>
                  <a:lnTo>
                    <a:pt x="86878" y="202016"/>
                  </a:lnTo>
                  <a:lnTo>
                    <a:pt x="115628" y="165170"/>
                  </a:lnTo>
                  <a:lnTo>
                    <a:pt x="147861" y="131326"/>
                  </a:lnTo>
                  <a:lnTo>
                    <a:pt x="183246" y="100796"/>
                  </a:lnTo>
                  <a:lnTo>
                    <a:pt x="221458" y="73885"/>
                  </a:lnTo>
                  <a:lnTo>
                    <a:pt x="262123" y="50850"/>
                  </a:lnTo>
                  <a:lnTo>
                    <a:pt x="304855" y="31908"/>
                  </a:lnTo>
                  <a:lnTo>
                    <a:pt x="349232" y="17251"/>
                  </a:lnTo>
                  <a:lnTo>
                    <a:pt x="394831" y="7010"/>
                  </a:lnTo>
                  <a:lnTo>
                    <a:pt x="441217" y="1289"/>
                  </a:lnTo>
                  <a:lnTo>
                    <a:pt x="476250" y="0"/>
                  </a:lnTo>
                  <a:lnTo>
                    <a:pt x="487942" y="143"/>
                  </a:lnTo>
                  <a:lnTo>
                    <a:pt x="534553" y="3581"/>
                  </a:lnTo>
                  <a:lnTo>
                    <a:pt x="580603" y="11573"/>
                  </a:lnTo>
                  <a:lnTo>
                    <a:pt x="625641" y="24036"/>
                  </a:lnTo>
                  <a:lnTo>
                    <a:pt x="669248" y="40860"/>
                  </a:lnTo>
                  <a:lnTo>
                    <a:pt x="710996" y="61873"/>
                  </a:lnTo>
                  <a:lnTo>
                    <a:pt x="750479" y="86874"/>
                  </a:lnTo>
                  <a:lnTo>
                    <a:pt x="787329" y="115628"/>
                  </a:lnTo>
                  <a:lnTo>
                    <a:pt x="821173" y="147861"/>
                  </a:lnTo>
                  <a:lnTo>
                    <a:pt x="851703" y="183246"/>
                  </a:lnTo>
                  <a:lnTo>
                    <a:pt x="878610" y="221458"/>
                  </a:lnTo>
                  <a:lnTo>
                    <a:pt x="901649" y="262123"/>
                  </a:lnTo>
                  <a:lnTo>
                    <a:pt x="920591" y="304855"/>
                  </a:lnTo>
                  <a:lnTo>
                    <a:pt x="935248" y="349232"/>
                  </a:lnTo>
                  <a:lnTo>
                    <a:pt x="945489" y="394831"/>
                  </a:lnTo>
                  <a:lnTo>
                    <a:pt x="951210" y="441217"/>
                  </a:lnTo>
                  <a:lnTo>
                    <a:pt x="952500" y="476250"/>
                  </a:lnTo>
                  <a:lnTo>
                    <a:pt x="952356" y="487942"/>
                  </a:lnTo>
                  <a:lnTo>
                    <a:pt x="948918" y="534553"/>
                  </a:lnTo>
                  <a:lnTo>
                    <a:pt x="940926" y="580603"/>
                  </a:lnTo>
                  <a:lnTo>
                    <a:pt x="928463" y="625641"/>
                  </a:lnTo>
                  <a:lnTo>
                    <a:pt x="911639" y="669248"/>
                  </a:lnTo>
                  <a:lnTo>
                    <a:pt x="890626" y="710996"/>
                  </a:lnTo>
                  <a:lnTo>
                    <a:pt x="865621" y="750483"/>
                  </a:lnTo>
                  <a:lnTo>
                    <a:pt x="836871" y="787329"/>
                  </a:lnTo>
                  <a:lnTo>
                    <a:pt x="804638" y="821173"/>
                  </a:lnTo>
                  <a:lnTo>
                    <a:pt x="769253" y="851703"/>
                  </a:lnTo>
                  <a:lnTo>
                    <a:pt x="731037" y="878610"/>
                  </a:lnTo>
                  <a:lnTo>
                    <a:pt x="690376" y="901649"/>
                  </a:lnTo>
                  <a:lnTo>
                    <a:pt x="647644" y="920591"/>
                  </a:lnTo>
                  <a:lnTo>
                    <a:pt x="603267" y="935248"/>
                  </a:lnTo>
                  <a:lnTo>
                    <a:pt x="557668" y="945489"/>
                  </a:lnTo>
                  <a:lnTo>
                    <a:pt x="511282" y="951210"/>
                  </a:lnTo>
                  <a:lnTo>
                    <a:pt x="476250" y="952500"/>
                  </a:lnTo>
                  <a:close/>
                </a:path>
              </a:pathLst>
            </a:custGeom>
            <a:solidFill>
              <a:srgbClr val="257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5290" y="3829684"/>
            <a:ext cx="72644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-70" dirty="0">
                <a:solidFill>
                  <a:srgbClr val="FFFFFF"/>
                </a:solidFill>
                <a:latin typeface="Tahoma"/>
                <a:cs typeface="Tahoma"/>
              </a:rPr>
              <a:t>2022</a:t>
            </a:r>
            <a:endParaRPr sz="23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24275" y="2781300"/>
            <a:ext cx="5743575" cy="2524125"/>
            <a:chOff x="3724275" y="2781300"/>
            <a:chExt cx="5743575" cy="2524125"/>
          </a:xfrm>
        </p:grpSpPr>
        <p:sp>
          <p:nvSpPr>
            <p:cNvPr id="9" name="object 9"/>
            <p:cNvSpPr/>
            <p:nvPr/>
          </p:nvSpPr>
          <p:spPr>
            <a:xfrm>
              <a:off x="6595109" y="4043362"/>
              <a:ext cx="0" cy="693420"/>
            </a:xfrm>
            <a:custGeom>
              <a:avLst/>
              <a:gdLst/>
              <a:ahLst/>
              <a:cxnLst/>
              <a:rect l="l" t="t" r="r" b="b"/>
              <a:pathLst>
                <a:path h="693420">
                  <a:moveTo>
                    <a:pt x="0" y="69294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7960" y="3986212"/>
              <a:ext cx="114300" cy="114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178289" y="3350418"/>
              <a:ext cx="0" cy="693420"/>
            </a:xfrm>
            <a:custGeom>
              <a:avLst/>
              <a:gdLst/>
              <a:ahLst/>
              <a:cxnLst/>
              <a:rect l="l" t="t" r="r" b="b"/>
              <a:pathLst>
                <a:path h="693420">
                  <a:moveTo>
                    <a:pt x="0" y="0"/>
                  </a:moveTo>
                  <a:lnTo>
                    <a:pt x="0" y="692943"/>
                  </a:lnTo>
                </a:path>
              </a:pathLst>
            </a:custGeom>
            <a:ln w="19050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1140" y="3986212"/>
              <a:ext cx="114300" cy="114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011929" y="3350418"/>
              <a:ext cx="0" cy="693420"/>
            </a:xfrm>
            <a:custGeom>
              <a:avLst/>
              <a:gdLst/>
              <a:ahLst/>
              <a:cxnLst/>
              <a:rect l="l" t="t" r="r" b="b"/>
              <a:pathLst>
                <a:path h="693420">
                  <a:moveTo>
                    <a:pt x="0" y="0"/>
                  </a:moveTo>
                  <a:lnTo>
                    <a:pt x="0" y="692943"/>
                  </a:lnTo>
                </a:path>
              </a:pathLst>
            </a:custGeom>
            <a:ln w="19050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780" y="3986212"/>
              <a:ext cx="114300" cy="114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9271" y="4736305"/>
              <a:ext cx="567778" cy="5691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15075" y="4743450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552450" y="276225"/>
                  </a:moveTo>
                  <a:lnTo>
                    <a:pt x="549459" y="316756"/>
                  </a:lnTo>
                  <a:lnTo>
                    <a:pt x="540553" y="356406"/>
                  </a:lnTo>
                  <a:lnTo>
                    <a:pt x="525927" y="394325"/>
                  </a:lnTo>
                  <a:lnTo>
                    <a:pt x="505901" y="429682"/>
                  </a:lnTo>
                  <a:lnTo>
                    <a:pt x="480895" y="461725"/>
                  </a:lnTo>
                  <a:lnTo>
                    <a:pt x="451456" y="489746"/>
                  </a:lnTo>
                  <a:lnTo>
                    <a:pt x="418232" y="513151"/>
                  </a:lnTo>
                  <a:lnTo>
                    <a:pt x="381933" y="531418"/>
                  </a:lnTo>
                  <a:lnTo>
                    <a:pt x="343340" y="544173"/>
                  </a:lnTo>
                  <a:lnTo>
                    <a:pt x="303295" y="551116"/>
                  </a:lnTo>
                  <a:lnTo>
                    <a:pt x="276225" y="552450"/>
                  </a:lnTo>
                  <a:lnTo>
                    <a:pt x="269443" y="552366"/>
                  </a:lnTo>
                  <a:lnTo>
                    <a:pt x="229001" y="548384"/>
                  </a:lnTo>
                  <a:lnTo>
                    <a:pt x="189578" y="538508"/>
                  </a:lnTo>
                  <a:lnTo>
                    <a:pt x="152030" y="522956"/>
                  </a:lnTo>
                  <a:lnTo>
                    <a:pt x="117170" y="502063"/>
                  </a:lnTo>
                  <a:lnTo>
                    <a:pt x="85755" y="476282"/>
                  </a:lnTo>
                  <a:lnTo>
                    <a:pt x="58463" y="446162"/>
                  </a:lnTo>
                  <a:lnTo>
                    <a:pt x="35885" y="412375"/>
                  </a:lnTo>
                  <a:lnTo>
                    <a:pt x="18505" y="375634"/>
                  </a:lnTo>
                  <a:lnTo>
                    <a:pt x="6709" y="336748"/>
                  </a:lnTo>
                  <a:lnTo>
                    <a:pt x="751" y="296540"/>
                  </a:lnTo>
                  <a:lnTo>
                    <a:pt x="0" y="276225"/>
                  </a:lnTo>
                  <a:lnTo>
                    <a:pt x="83" y="269443"/>
                  </a:lnTo>
                  <a:lnTo>
                    <a:pt x="4065" y="229001"/>
                  </a:lnTo>
                  <a:lnTo>
                    <a:pt x="13941" y="189578"/>
                  </a:lnTo>
                  <a:lnTo>
                    <a:pt x="29489" y="152034"/>
                  </a:lnTo>
                  <a:lnTo>
                    <a:pt x="50386" y="117170"/>
                  </a:lnTo>
                  <a:lnTo>
                    <a:pt x="76167" y="85755"/>
                  </a:lnTo>
                  <a:lnTo>
                    <a:pt x="106286" y="58463"/>
                  </a:lnTo>
                  <a:lnTo>
                    <a:pt x="140070" y="35885"/>
                  </a:lnTo>
                  <a:lnTo>
                    <a:pt x="176815" y="18505"/>
                  </a:lnTo>
                  <a:lnTo>
                    <a:pt x="215701" y="6713"/>
                  </a:lnTo>
                  <a:lnTo>
                    <a:pt x="255909" y="751"/>
                  </a:lnTo>
                  <a:lnTo>
                    <a:pt x="276225" y="0"/>
                  </a:lnTo>
                  <a:lnTo>
                    <a:pt x="283006" y="83"/>
                  </a:lnTo>
                  <a:lnTo>
                    <a:pt x="323448" y="4065"/>
                  </a:lnTo>
                  <a:lnTo>
                    <a:pt x="362871" y="13941"/>
                  </a:lnTo>
                  <a:lnTo>
                    <a:pt x="400415" y="29493"/>
                  </a:lnTo>
                  <a:lnTo>
                    <a:pt x="435275" y="50386"/>
                  </a:lnTo>
                  <a:lnTo>
                    <a:pt x="466690" y="76167"/>
                  </a:lnTo>
                  <a:lnTo>
                    <a:pt x="493986" y="106286"/>
                  </a:lnTo>
                  <a:lnTo>
                    <a:pt x="516564" y="140070"/>
                  </a:lnTo>
                  <a:lnTo>
                    <a:pt x="533940" y="176815"/>
                  </a:lnTo>
                  <a:lnTo>
                    <a:pt x="545736" y="215701"/>
                  </a:lnTo>
                  <a:lnTo>
                    <a:pt x="551698" y="255909"/>
                  </a:lnTo>
                  <a:lnTo>
                    <a:pt x="552450" y="2762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6350" y="2781300"/>
              <a:ext cx="567628" cy="5691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905875" y="2790825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552450" y="276225"/>
                  </a:moveTo>
                  <a:lnTo>
                    <a:pt x="549459" y="316756"/>
                  </a:lnTo>
                  <a:lnTo>
                    <a:pt x="540553" y="356406"/>
                  </a:lnTo>
                  <a:lnTo>
                    <a:pt x="525927" y="394325"/>
                  </a:lnTo>
                  <a:lnTo>
                    <a:pt x="505891" y="429682"/>
                  </a:lnTo>
                  <a:lnTo>
                    <a:pt x="480895" y="461725"/>
                  </a:lnTo>
                  <a:lnTo>
                    <a:pt x="451456" y="489746"/>
                  </a:lnTo>
                  <a:lnTo>
                    <a:pt x="418232" y="513151"/>
                  </a:lnTo>
                  <a:lnTo>
                    <a:pt x="381933" y="531418"/>
                  </a:lnTo>
                  <a:lnTo>
                    <a:pt x="343340" y="544170"/>
                  </a:lnTo>
                  <a:lnTo>
                    <a:pt x="303304" y="551116"/>
                  </a:lnTo>
                  <a:lnTo>
                    <a:pt x="276225" y="552450"/>
                  </a:lnTo>
                  <a:lnTo>
                    <a:pt x="269443" y="552366"/>
                  </a:lnTo>
                  <a:lnTo>
                    <a:pt x="229001" y="548384"/>
                  </a:lnTo>
                  <a:lnTo>
                    <a:pt x="189578" y="538508"/>
                  </a:lnTo>
                  <a:lnTo>
                    <a:pt x="152030" y="522956"/>
                  </a:lnTo>
                  <a:lnTo>
                    <a:pt x="117170" y="502063"/>
                  </a:lnTo>
                  <a:lnTo>
                    <a:pt x="85755" y="476282"/>
                  </a:lnTo>
                  <a:lnTo>
                    <a:pt x="58463" y="446162"/>
                  </a:lnTo>
                  <a:lnTo>
                    <a:pt x="35885" y="412375"/>
                  </a:lnTo>
                  <a:lnTo>
                    <a:pt x="18505" y="375634"/>
                  </a:lnTo>
                  <a:lnTo>
                    <a:pt x="6709" y="336748"/>
                  </a:lnTo>
                  <a:lnTo>
                    <a:pt x="751" y="296540"/>
                  </a:lnTo>
                  <a:lnTo>
                    <a:pt x="0" y="276225"/>
                  </a:lnTo>
                  <a:lnTo>
                    <a:pt x="83" y="269443"/>
                  </a:lnTo>
                  <a:lnTo>
                    <a:pt x="4065" y="229001"/>
                  </a:lnTo>
                  <a:lnTo>
                    <a:pt x="13941" y="189578"/>
                  </a:lnTo>
                  <a:lnTo>
                    <a:pt x="29489" y="152030"/>
                  </a:lnTo>
                  <a:lnTo>
                    <a:pt x="50386" y="117170"/>
                  </a:lnTo>
                  <a:lnTo>
                    <a:pt x="76167" y="85755"/>
                  </a:lnTo>
                  <a:lnTo>
                    <a:pt x="106286" y="58463"/>
                  </a:lnTo>
                  <a:lnTo>
                    <a:pt x="140070" y="35885"/>
                  </a:lnTo>
                  <a:lnTo>
                    <a:pt x="176815" y="18505"/>
                  </a:lnTo>
                  <a:lnTo>
                    <a:pt x="215701" y="6709"/>
                  </a:lnTo>
                  <a:lnTo>
                    <a:pt x="255909" y="751"/>
                  </a:lnTo>
                  <a:lnTo>
                    <a:pt x="276225" y="0"/>
                  </a:lnTo>
                  <a:lnTo>
                    <a:pt x="283006" y="83"/>
                  </a:lnTo>
                  <a:lnTo>
                    <a:pt x="323448" y="4065"/>
                  </a:lnTo>
                  <a:lnTo>
                    <a:pt x="362871" y="13941"/>
                  </a:lnTo>
                  <a:lnTo>
                    <a:pt x="400415" y="29493"/>
                  </a:lnTo>
                  <a:lnTo>
                    <a:pt x="435275" y="50386"/>
                  </a:lnTo>
                  <a:lnTo>
                    <a:pt x="466688" y="76167"/>
                  </a:lnTo>
                  <a:lnTo>
                    <a:pt x="493986" y="106286"/>
                  </a:lnTo>
                  <a:lnTo>
                    <a:pt x="516564" y="140070"/>
                  </a:lnTo>
                  <a:lnTo>
                    <a:pt x="533939" y="176815"/>
                  </a:lnTo>
                  <a:lnTo>
                    <a:pt x="545736" y="215701"/>
                  </a:lnTo>
                  <a:lnTo>
                    <a:pt x="551698" y="255909"/>
                  </a:lnTo>
                  <a:lnTo>
                    <a:pt x="552450" y="2762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6061" y="2781300"/>
              <a:ext cx="569713" cy="56911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33800" y="2790825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552450" y="276225"/>
                  </a:moveTo>
                  <a:lnTo>
                    <a:pt x="549459" y="316756"/>
                  </a:lnTo>
                  <a:lnTo>
                    <a:pt x="540553" y="356406"/>
                  </a:lnTo>
                  <a:lnTo>
                    <a:pt x="525927" y="394325"/>
                  </a:lnTo>
                  <a:lnTo>
                    <a:pt x="505901" y="429682"/>
                  </a:lnTo>
                  <a:lnTo>
                    <a:pt x="480895" y="461725"/>
                  </a:lnTo>
                  <a:lnTo>
                    <a:pt x="451456" y="489746"/>
                  </a:lnTo>
                  <a:lnTo>
                    <a:pt x="418233" y="513151"/>
                  </a:lnTo>
                  <a:lnTo>
                    <a:pt x="381933" y="531418"/>
                  </a:lnTo>
                  <a:lnTo>
                    <a:pt x="343340" y="544170"/>
                  </a:lnTo>
                  <a:lnTo>
                    <a:pt x="303295" y="551116"/>
                  </a:lnTo>
                  <a:lnTo>
                    <a:pt x="276225" y="552450"/>
                  </a:lnTo>
                  <a:lnTo>
                    <a:pt x="269443" y="552366"/>
                  </a:lnTo>
                  <a:lnTo>
                    <a:pt x="229001" y="548384"/>
                  </a:lnTo>
                  <a:lnTo>
                    <a:pt x="189578" y="538508"/>
                  </a:lnTo>
                  <a:lnTo>
                    <a:pt x="152030" y="522956"/>
                  </a:lnTo>
                  <a:lnTo>
                    <a:pt x="117170" y="502063"/>
                  </a:lnTo>
                  <a:lnTo>
                    <a:pt x="85755" y="476282"/>
                  </a:lnTo>
                  <a:lnTo>
                    <a:pt x="58463" y="446162"/>
                  </a:lnTo>
                  <a:lnTo>
                    <a:pt x="35885" y="412375"/>
                  </a:lnTo>
                  <a:lnTo>
                    <a:pt x="18505" y="375634"/>
                  </a:lnTo>
                  <a:lnTo>
                    <a:pt x="6713" y="336748"/>
                  </a:lnTo>
                  <a:lnTo>
                    <a:pt x="751" y="296540"/>
                  </a:lnTo>
                  <a:lnTo>
                    <a:pt x="0" y="276225"/>
                  </a:lnTo>
                  <a:lnTo>
                    <a:pt x="83" y="269443"/>
                  </a:lnTo>
                  <a:lnTo>
                    <a:pt x="4065" y="229001"/>
                  </a:lnTo>
                  <a:lnTo>
                    <a:pt x="13941" y="189578"/>
                  </a:lnTo>
                  <a:lnTo>
                    <a:pt x="29493" y="152030"/>
                  </a:lnTo>
                  <a:lnTo>
                    <a:pt x="50386" y="117170"/>
                  </a:lnTo>
                  <a:lnTo>
                    <a:pt x="76167" y="85755"/>
                  </a:lnTo>
                  <a:lnTo>
                    <a:pt x="106286" y="58463"/>
                  </a:lnTo>
                  <a:lnTo>
                    <a:pt x="140070" y="35885"/>
                  </a:lnTo>
                  <a:lnTo>
                    <a:pt x="176815" y="18505"/>
                  </a:lnTo>
                  <a:lnTo>
                    <a:pt x="215701" y="6709"/>
                  </a:lnTo>
                  <a:lnTo>
                    <a:pt x="255909" y="751"/>
                  </a:lnTo>
                  <a:lnTo>
                    <a:pt x="276225" y="0"/>
                  </a:lnTo>
                  <a:lnTo>
                    <a:pt x="283006" y="83"/>
                  </a:lnTo>
                  <a:lnTo>
                    <a:pt x="323448" y="4065"/>
                  </a:lnTo>
                  <a:lnTo>
                    <a:pt x="362871" y="13941"/>
                  </a:lnTo>
                  <a:lnTo>
                    <a:pt x="400419" y="29493"/>
                  </a:lnTo>
                  <a:lnTo>
                    <a:pt x="435275" y="50386"/>
                  </a:lnTo>
                  <a:lnTo>
                    <a:pt x="466690" y="76167"/>
                  </a:lnTo>
                  <a:lnTo>
                    <a:pt x="493986" y="106286"/>
                  </a:lnTo>
                  <a:lnTo>
                    <a:pt x="516564" y="140070"/>
                  </a:lnTo>
                  <a:lnTo>
                    <a:pt x="533940" y="176815"/>
                  </a:lnTo>
                  <a:lnTo>
                    <a:pt x="545740" y="215701"/>
                  </a:lnTo>
                  <a:lnTo>
                    <a:pt x="551698" y="255909"/>
                  </a:lnTo>
                  <a:lnTo>
                    <a:pt x="552450" y="2762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963319" y="4710328"/>
            <a:ext cx="1905635" cy="120904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050" spc="145" dirty="0">
                <a:solidFill>
                  <a:srgbClr val="FFFFFF"/>
                </a:solidFill>
                <a:latin typeface="Tahoma"/>
                <a:cs typeface="Tahoma"/>
              </a:rPr>
              <a:t>May</a:t>
            </a:r>
            <a:endParaRPr sz="3050">
              <a:latin typeface="Tahoma"/>
              <a:cs typeface="Tahoma"/>
            </a:endParaRPr>
          </a:p>
          <a:p>
            <a:pPr marL="12700" marR="5080">
              <a:lnSpc>
                <a:spcPts val="2700"/>
              </a:lnSpc>
            </a:pPr>
            <a:r>
              <a:rPr sz="1900" spc="55" dirty="0">
                <a:solidFill>
                  <a:srgbClr val="D5D5D5"/>
                </a:solidFill>
                <a:latin typeface="Tahoma"/>
                <a:cs typeface="Tahoma"/>
              </a:rPr>
              <a:t>Google</a:t>
            </a:r>
            <a:r>
              <a:rPr sz="1900" spc="-7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D5D5D5"/>
                </a:solidFill>
                <a:latin typeface="Tahoma"/>
                <a:cs typeface="Tahoma"/>
              </a:rPr>
              <a:t>Released </a:t>
            </a:r>
            <a:r>
              <a:rPr sz="1900" spc="-10" dirty="0">
                <a:solidFill>
                  <a:srgbClr val="2574EC"/>
                </a:solidFill>
                <a:latin typeface="Tahoma"/>
                <a:cs typeface="Tahoma"/>
              </a:rPr>
              <a:t>Imagen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46529" y="2732938"/>
            <a:ext cx="1327150" cy="89090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3050" spc="80" dirty="0">
                <a:solidFill>
                  <a:srgbClr val="FFFFFF"/>
                </a:solidFill>
                <a:latin typeface="Tahoma"/>
                <a:cs typeface="Tahoma"/>
              </a:rPr>
              <a:t>July</a:t>
            </a:r>
            <a:endParaRPr sz="3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900" spc="75" dirty="0">
                <a:solidFill>
                  <a:srgbClr val="2574EC"/>
                </a:solidFill>
                <a:latin typeface="Tahoma"/>
                <a:cs typeface="Tahoma"/>
              </a:rPr>
              <a:t>Midjourney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80110" y="2732938"/>
            <a:ext cx="1981835" cy="123380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3050" spc="170" dirty="0">
                <a:solidFill>
                  <a:srgbClr val="FFFFFF"/>
                </a:solidFill>
                <a:latin typeface="Tahoma"/>
                <a:cs typeface="Tahoma"/>
              </a:rPr>
              <a:t>April</a:t>
            </a:r>
            <a:endParaRPr sz="3050">
              <a:latin typeface="Tahoma"/>
              <a:cs typeface="Tahoma"/>
            </a:endParaRPr>
          </a:p>
          <a:p>
            <a:pPr marL="12700" marR="5080">
              <a:lnSpc>
                <a:spcPts val="2700"/>
              </a:lnSpc>
              <a:spcBef>
                <a:spcPts val="20"/>
              </a:spcBef>
            </a:pPr>
            <a:r>
              <a:rPr sz="1900" spc="85" dirty="0">
                <a:solidFill>
                  <a:srgbClr val="D5D5D5"/>
                </a:solidFill>
                <a:latin typeface="Tahoma"/>
                <a:cs typeface="Tahoma"/>
              </a:rPr>
              <a:t>OpenAI</a:t>
            </a:r>
            <a:r>
              <a:rPr sz="1900" spc="-130" dirty="0">
                <a:solidFill>
                  <a:srgbClr val="D5D5D5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D5D5D5"/>
                </a:solidFill>
                <a:latin typeface="Tahoma"/>
                <a:cs typeface="Tahoma"/>
              </a:rPr>
              <a:t>Released </a:t>
            </a:r>
            <a:r>
              <a:rPr sz="1900" dirty="0">
                <a:solidFill>
                  <a:srgbClr val="2574EC"/>
                </a:solidFill>
                <a:latin typeface="Tahoma"/>
                <a:cs typeface="Tahoma"/>
              </a:rPr>
              <a:t>DALL·E</a:t>
            </a:r>
            <a:r>
              <a:rPr sz="1900" spc="9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900" spc="10" dirty="0">
                <a:solidFill>
                  <a:srgbClr val="2574EC"/>
                </a:solidFill>
                <a:latin typeface="Tahoma"/>
                <a:cs typeface="Tahoma"/>
              </a:rPr>
              <a:t>2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9425" y="2844800"/>
            <a:ext cx="8693150" cy="109982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065" marR="5080" algn="ctr">
              <a:lnSpc>
                <a:spcPts val="2700"/>
              </a:lnSpc>
              <a:spcBef>
                <a:spcPts val="489"/>
              </a:spcBef>
            </a:pPr>
            <a:r>
              <a:rPr sz="2550" spc="-35" dirty="0"/>
              <a:t>Quantity</a:t>
            </a:r>
            <a:r>
              <a:rPr sz="2550" spc="-90" dirty="0"/>
              <a:t> </a:t>
            </a:r>
            <a:r>
              <a:rPr sz="2550" dirty="0"/>
              <a:t>which</a:t>
            </a:r>
            <a:r>
              <a:rPr sz="2550" spc="-55" dirty="0"/>
              <a:t> </a:t>
            </a:r>
            <a:r>
              <a:rPr sz="2550" dirty="0"/>
              <a:t>is</a:t>
            </a:r>
            <a:r>
              <a:rPr sz="2550" spc="-45" dirty="0"/>
              <a:t> </a:t>
            </a:r>
            <a:r>
              <a:rPr sz="2550" dirty="0"/>
              <a:t>more</a:t>
            </a:r>
            <a:r>
              <a:rPr sz="2550" spc="-85" dirty="0"/>
              <a:t> </a:t>
            </a:r>
            <a:r>
              <a:rPr sz="2550" dirty="0"/>
              <a:t>for</a:t>
            </a:r>
            <a:r>
              <a:rPr sz="2550" spc="-40" dirty="0"/>
              <a:t> </a:t>
            </a:r>
            <a:r>
              <a:rPr sz="2550" spc="-155" dirty="0"/>
              <a:t>not-</a:t>
            </a:r>
            <a:r>
              <a:rPr sz="2550" spc="-10" dirty="0"/>
              <a:t>matching</a:t>
            </a:r>
            <a:r>
              <a:rPr sz="2550" spc="-85" dirty="0"/>
              <a:t> </a:t>
            </a:r>
            <a:r>
              <a:rPr sz="2550" spc="-45" dirty="0"/>
              <a:t>Text</a:t>
            </a:r>
            <a:r>
              <a:rPr sz="2550" spc="-85" dirty="0"/>
              <a:t> </a:t>
            </a:r>
            <a:r>
              <a:rPr sz="2550" dirty="0"/>
              <a:t>and</a:t>
            </a:r>
            <a:r>
              <a:rPr sz="2550" spc="-90" dirty="0"/>
              <a:t> </a:t>
            </a:r>
            <a:r>
              <a:rPr sz="2550" dirty="0"/>
              <a:t>Image</a:t>
            </a:r>
            <a:r>
              <a:rPr sz="2550" spc="-80" dirty="0"/>
              <a:t> </a:t>
            </a:r>
            <a:r>
              <a:rPr sz="2550" spc="-25" dirty="0"/>
              <a:t>and </a:t>
            </a:r>
            <a:r>
              <a:rPr sz="2550" dirty="0"/>
              <a:t>less</a:t>
            </a:r>
            <a:r>
              <a:rPr sz="2550" spc="-60" dirty="0"/>
              <a:t> </a:t>
            </a:r>
            <a:r>
              <a:rPr sz="2550" dirty="0"/>
              <a:t>for</a:t>
            </a:r>
            <a:r>
              <a:rPr sz="2550" spc="-55" dirty="0"/>
              <a:t> </a:t>
            </a:r>
            <a:r>
              <a:rPr sz="2550" spc="-10" dirty="0"/>
              <a:t>matching</a:t>
            </a:r>
            <a:r>
              <a:rPr sz="2550" spc="-90" dirty="0"/>
              <a:t> </a:t>
            </a:r>
            <a:r>
              <a:rPr sz="2550" spc="-45" dirty="0"/>
              <a:t>Text</a:t>
            </a:r>
            <a:r>
              <a:rPr sz="2550" spc="-95" dirty="0"/>
              <a:t> </a:t>
            </a:r>
            <a:r>
              <a:rPr sz="2550" dirty="0"/>
              <a:t>and</a:t>
            </a:r>
            <a:r>
              <a:rPr sz="2550" spc="-100" dirty="0"/>
              <a:t> </a:t>
            </a:r>
            <a:r>
              <a:rPr sz="2550" dirty="0"/>
              <a:t>Image</a:t>
            </a:r>
            <a:r>
              <a:rPr sz="2550" spc="-90" dirty="0"/>
              <a:t> </a:t>
            </a:r>
            <a:r>
              <a:rPr sz="2550" dirty="0"/>
              <a:t>is</a:t>
            </a:r>
            <a:r>
              <a:rPr sz="2550" spc="-55" dirty="0"/>
              <a:t> </a:t>
            </a:r>
            <a:r>
              <a:rPr sz="2550" dirty="0"/>
              <a:t>called:</a:t>
            </a:r>
            <a:r>
              <a:rPr sz="2550" spc="-90" dirty="0"/>
              <a:t> </a:t>
            </a:r>
            <a:r>
              <a:rPr sz="2550" spc="-10" dirty="0">
                <a:solidFill>
                  <a:srgbClr val="2574EC"/>
                </a:solidFill>
              </a:rPr>
              <a:t>“Contrastive Loss”</a:t>
            </a:r>
            <a:endParaRPr sz="25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87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775" y="3147695"/>
            <a:ext cx="554101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0" dirty="0"/>
              <a:t>Connecting</a:t>
            </a:r>
            <a:r>
              <a:rPr sz="3250" spc="-185" dirty="0"/>
              <a:t> </a:t>
            </a:r>
            <a:r>
              <a:rPr sz="3250" dirty="0"/>
              <a:t>the</a:t>
            </a:r>
            <a:r>
              <a:rPr sz="3250" spc="-80" dirty="0"/>
              <a:t> </a:t>
            </a:r>
            <a:r>
              <a:rPr sz="3250" dirty="0"/>
              <a:t>Pieces</a:t>
            </a:r>
            <a:r>
              <a:rPr sz="3250" spc="-100" dirty="0"/>
              <a:t> </a:t>
            </a:r>
            <a:r>
              <a:rPr sz="3250" spc="-575" dirty="0"/>
              <a:t>-</a:t>
            </a:r>
            <a:r>
              <a:rPr sz="3250" spc="20" dirty="0"/>
              <a:t> </a:t>
            </a:r>
            <a:r>
              <a:rPr sz="3250" dirty="0"/>
              <a:t>Part</a:t>
            </a:r>
            <a:r>
              <a:rPr sz="3250" spc="-90" dirty="0"/>
              <a:t> </a:t>
            </a:r>
            <a:r>
              <a:rPr sz="3250" spc="-50" dirty="0"/>
              <a:t>1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07" y="6450965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90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80" dirty="0"/>
              <a:t> </a:t>
            </a:r>
            <a:r>
              <a:rPr dirty="0"/>
              <a:t>Diffusion:</a:t>
            </a:r>
            <a:r>
              <a:rPr spc="-45" dirty="0"/>
              <a:t> </a:t>
            </a:r>
            <a:r>
              <a:rPr dirty="0"/>
              <a:t>How</a:t>
            </a:r>
            <a:r>
              <a:rPr spc="-60" dirty="0"/>
              <a:t> </a:t>
            </a:r>
            <a:r>
              <a:rPr dirty="0"/>
              <a:t>it</a:t>
            </a:r>
            <a:r>
              <a:rPr spc="-70" dirty="0"/>
              <a:t> </a:t>
            </a:r>
            <a:r>
              <a:rPr dirty="0"/>
              <a:t>all</a:t>
            </a:r>
            <a:r>
              <a:rPr spc="-50" dirty="0"/>
              <a:t> </a:t>
            </a:r>
            <a:r>
              <a:rPr dirty="0"/>
              <a:t>Fits</a:t>
            </a:r>
            <a:r>
              <a:rPr spc="-35" dirty="0"/>
              <a:t> </a:t>
            </a:r>
            <a:r>
              <a:rPr spc="-25" dirty="0"/>
              <a:t>in?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1959864"/>
            <a:ext cx="6105524" cy="36057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575561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4032886"/>
            <a:ext cx="125732" cy="125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572" y="2388742"/>
            <a:ext cx="4248785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6080">
              <a:lnSpc>
                <a:spcPct val="111400"/>
              </a:lnSpc>
              <a:spcBef>
                <a:spcPts val="100"/>
              </a:spcBef>
            </a:pP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Text</a:t>
            </a:r>
            <a:r>
              <a:rPr sz="2300" spc="-13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Embeddings:</a:t>
            </a:r>
            <a:r>
              <a:rPr sz="2300" spc="-15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Determine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similarity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through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embeddings.</a:t>
            </a:r>
            <a:endParaRPr sz="2300">
              <a:latin typeface="Tahoma"/>
              <a:cs typeface="Tahoma"/>
            </a:endParaRPr>
          </a:p>
          <a:p>
            <a:pPr marL="12700" marR="5080">
              <a:lnSpc>
                <a:spcPct val="111400"/>
              </a:lnSpc>
              <a:spcBef>
                <a:spcPts val="2250"/>
              </a:spcBef>
            </a:pPr>
            <a:r>
              <a:rPr sz="2300" spc="45" dirty="0">
                <a:solidFill>
                  <a:srgbClr val="2574EC"/>
                </a:solidFill>
                <a:latin typeface="Tahoma"/>
                <a:cs typeface="Tahoma"/>
              </a:rPr>
              <a:t>Denoising</a:t>
            </a:r>
            <a:r>
              <a:rPr sz="2300" spc="-12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135" dirty="0">
                <a:solidFill>
                  <a:srgbClr val="2574EC"/>
                </a:solidFill>
                <a:latin typeface="Tahoma"/>
                <a:cs typeface="Tahoma"/>
              </a:rPr>
              <a:t>U-</a:t>
            </a:r>
            <a:r>
              <a:rPr sz="2300" spc="105" dirty="0">
                <a:solidFill>
                  <a:srgbClr val="2574EC"/>
                </a:solidFill>
                <a:latin typeface="Tahoma"/>
                <a:cs typeface="Tahoma"/>
              </a:rPr>
              <a:t>Net</a:t>
            </a:r>
            <a:r>
              <a:rPr sz="2300" spc="-10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4EC"/>
                </a:solidFill>
                <a:latin typeface="Tahoma"/>
                <a:cs typeface="Tahoma"/>
              </a:rPr>
              <a:t>Training:</a:t>
            </a:r>
            <a:r>
              <a:rPr sz="2300" spc="-13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Train </a:t>
            </a:r>
            <a:r>
              <a:rPr sz="2300" spc="135" dirty="0">
                <a:solidFill>
                  <a:srgbClr val="FFFFFF"/>
                </a:solidFill>
                <a:latin typeface="Tahoma"/>
                <a:cs typeface="Tahoma"/>
              </a:rPr>
              <a:t>U-</a:t>
            </a:r>
            <a:r>
              <a:rPr sz="2300" spc="105" dirty="0">
                <a:solidFill>
                  <a:srgbClr val="FFFFFF"/>
                </a:solidFill>
                <a:latin typeface="Tahoma"/>
                <a:cs typeface="Tahoma"/>
              </a:rPr>
              <a:t>Net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latent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space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scheduled</a:t>
            </a:r>
            <a:r>
              <a:rPr sz="23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noise</a:t>
            </a: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data.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91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80" dirty="0"/>
              <a:t> </a:t>
            </a:r>
            <a:r>
              <a:rPr dirty="0"/>
              <a:t>Diffusion:</a:t>
            </a:r>
            <a:r>
              <a:rPr spc="-45" dirty="0"/>
              <a:t> </a:t>
            </a:r>
            <a:r>
              <a:rPr dirty="0"/>
              <a:t>How</a:t>
            </a:r>
            <a:r>
              <a:rPr spc="-60" dirty="0"/>
              <a:t> </a:t>
            </a:r>
            <a:r>
              <a:rPr dirty="0"/>
              <a:t>it</a:t>
            </a:r>
            <a:r>
              <a:rPr spc="-70" dirty="0"/>
              <a:t> </a:t>
            </a:r>
            <a:r>
              <a:rPr dirty="0"/>
              <a:t>all</a:t>
            </a:r>
            <a:r>
              <a:rPr spc="-50" dirty="0"/>
              <a:t> </a:t>
            </a:r>
            <a:r>
              <a:rPr dirty="0"/>
              <a:t>Fits</a:t>
            </a:r>
            <a:r>
              <a:rPr spc="-35" dirty="0"/>
              <a:t> </a:t>
            </a:r>
            <a:r>
              <a:rPr spc="-25" dirty="0"/>
              <a:t>in?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2106167"/>
            <a:ext cx="6105524" cy="33131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2766061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1" y="3832861"/>
            <a:ext cx="125732" cy="125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572" y="2579242"/>
            <a:ext cx="4267835" cy="227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70" dirty="0">
                <a:solidFill>
                  <a:srgbClr val="2574EC"/>
                </a:solidFill>
                <a:latin typeface="Tahoma"/>
                <a:cs typeface="Tahoma"/>
              </a:rPr>
              <a:t>Noise</a:t>
            </a:r>
            <a:r>
              <a:rPr sz="2300" spc="-10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2574EC"/>
                </a:solidFill>
                <a:latin typeface="Tahoma"/>
                <a:cs typeface="Tahoma"/>
              </a:rPr>
              <a:t>Calculation:</a:t>
            </a:r>
            <a:r>
              <a:rPr sz="2300" spc="-7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Assess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image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noise</a:t>
            </a:r>
            <a:r>
              <a:rPr sz="2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23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encoded</a:t>
            </a:r>
            <a:r>
              <a:rPr sz="2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input.</a:t>
            </a:r>
            <a:endParaRPr sz="2300">
              <a:latin typeface="Tahoma"/>
              <a:cs typeface="Tahoma"/>
            </a:endParaRPr>
          </a:p>
          <a:p>
            <a:pPr marL="12700" marR="30480">
              <a:lnSpc>
                <a:spcPct val="111400"/>
              </a:lnSpc>
              <a:spcBef>
                <a:spcPts val="2325"/>
              </a:spcBef>
            </a:pP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Encoder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Decoder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part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5" dirty="0">
                <a:solidFill>
                  <a:srgbClr val="2574EC"/>
                </a:solidFill>
                <a:latin typeface="Tahoma"/>
                <a:cs typeface="Tahoma"/>
              </a:rPr>
              <a:t>Variational</a:t>
            </a:r>
            <a:r>
              <a:rPr sz="2300" spc="-9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2574EC"/>
                </a:solidFill>
                <a:latin typeface="Tahoma"/>
                <a:cs typeface="Tahoma"/>
              </a:rPr>
              <a:t>Autoencoder </a:t>
            </a:r>
            <a:r>
              <a:rPr sz="2300" spc="-20" dirty="0">
                <a:solidFill>
                  <a:srgbClr val="2574EC"/>
                </a:solidFill>
                <a:latin typeface="Tahoma"/>
                <a:cs typeface="Tahoma"/>
              </a:rPr>
              <a:t>(VAE)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2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see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ahoma"/>
                <a:cs typeface="Tahoma"/>
              </a:rPr>
              <a:t>bit.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80"/>
              </a:spcBef>
            </a:pPr>
            <a:r>
              <a:rPr spc="25" dirty="0"/>
              <a:t>92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553593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0" dirty="0"/>
              <a:t>Connecting</a:t>
            </a:r>
            <a:r>
              <a:rPr sz="3250" spc="-185" dirty="0"/>
              <a:t> </a:t>
            </a:r>
            <a:r>
              <a:rPr sz="3250" dirty="0"/>
              <a:t>the</a:t>
            </a:r>
            <a:r>
              <a:rPr sz="3250" spc="-80" dirty="0"/>
              <a:t> </a:t>
            </a:r>
            <a:r>
              <a:rPr sz="3250" dirty="0"/>
              <a:t>Pieces</a:t>
            </a:r>
            <a:r>
              <a:rPr sz="3250" spc="-100" dirty="0"/>
              <a:t> </a:t>
            </a:r>
            <a:r>
              <a:rPr sz="3250" spc="-575" dirty="0"/>
              <a:t>-</a:t>
            </a:r>
            <a:r>
              <a:rPr sz="3250" spc="20" dirty="0"/>
              <a:t> </a:t>
            </a:r>
            <a:r>
              <a:rPr sz="3250" dirty="0"/>
              <a:t>Part</a:t>
            </a:r>
            <a:r>
              <a:rPr sz="3250" spc="-90" dirty="0"/>
              <a:t> </a:t>
            </a:r>
            <a:r>
              <a:rPr sz="3250" spc="-25" dirty="0"/>
              <a:t>II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07" y="6450965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94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3700" y="3666938"/>
            <a:ext cx="1591310" cy="4387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25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750"/>
              </a:spcBef>
            </a:pPr>
            <a:r>
              <a:rPr sz="1200" b="1" spc="-60" dirty="0">
                <a:solidFill>
                  <a:srgbClr val="252525"/>
                </a:solidFill>
                <a:latin typeface="Tahoma"/>
                <a:cs typeface="Tahoma"/>
              </a:rPr>
              <a:t>Denoising</a:t>
            </a:r>
            <a:r>
              <a:rPr sz="1200" b="1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252525"/>
                </a:solidFill>
                <a:latin typeface="Tahoma"/>
                <a:cs typeface="Tahoma"/>
              </a:rPr>
              <a:t>U-</a:t>
            </a:r>
            <a:r>
              <a:rPr sz="1200" b="1" spc="-25" dirty="0">
                <a:solidFill>
                  <a:srgbClr val="252525"/>
                </a:solidFill>
                <a:latin typeface="Tahoma"/>
                <a:cs typeface="Tahoma"/>
              </a:rPr>
              <a:t>Net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95800" y="857248"/>
            <a:ext cx="6143625" cy="5372100"/>
            <a:chOff x="4495800" y="857248"/>
            <a:chExt cx="6143625" cy="5372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5125" y="4000499"/>
              <a:ext cx="1619249" cy="6381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43700" y="3619499"/>
              <a:ext cx="1591310" cy="1029335"/>
            </a:xfrm>
            <a:custGeom>
              <a:avLst/>
              <a:gdLst/>
              <a:ahLst/>
              <a:cxnLst/>
              <a:rect l="l" t="t" r="r" b="b"/>
              <a:pathLst>
                <a:path w="1591309" h="1029335">
                  <a:moveTo>
                    <a:pt x="0" y="0"/>
                  </a:moveTo>
                  <a:lnTo>
                    <a:pt x="1590698" y="0"/>
                  </a:lnTo>
                  <a:lnTo>
                    <a:pt x="1590698" y="1028715"/>
                  </a:lnTo>
                  <a:lnTo>
                    <a:pt x="0" y="1028715"/>
                  </a:lnTo>
                  <a:lnTo>
                    <a:pt x="0" y="0"/>
                  </a:lnTo>
                  <a:close/>
                </a:path>
              </a:pathLst>
            </a:custGeom>
            <a:ln w="948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2212508"/>
              <a:ext cx="1257299" cy="13758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800" y="4810124"/>
              <a:ext cx="1276349" cy="14192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5925" y="2190750"/>
              <a:ext cx="1333499" cy="14192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5925" y="4772025"/>
              <a:ext cx="1333499" cy="14477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96740" y="4686300"/>
              <a:ext cx="770890" cy="737235"/>
            </a:xfrm>
            <a:custGeom>
              <a:avLst/>
              <a:gdLst/>
              <a:ahLst/>
              <a:cxnLst/>
              <a:rect l="l" t="t" r="r" b="b"/>
              <a:pathLst>
                <a:path w="770890" h="737235">
                  <a:moveTo>
                    <a:pt x="770795" y="0"/>
                  </a:moveTo>
                  <a:lnTo>
                    <a:pt x="0" y="736982"/>
                  </a:lnTo>
                </a:path>
              </a:pathLst>
            </a:custGeom>
            <a:ln w="18965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1240" y="5366339"/>
              <a:ext cx="161323" cy="1582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92010" y="4773007"/>
              <a:ext cx="804545" cy="694690"/>
            </a:xfrm>
            <a:custGeom>
              <a:avLst/>
              <a:gdLst/>
              <a:ahLst/>
              <a:cxnLst/>
              <a:rect l="l" t="t" r="r" b="b"/>
              <a:pathLst>
                <a:path w="804545" h="694689">
                  <a:moveTo>
                    <a:pt x="0" y="0"/>
                  </a:moveTo>
                  <a:lnTo>
                    <a:pt x="804454" y="694419"/>
                  </a:lnTo>
                </a:path>
              </a:pathLst>
            </a:custGeom>
            <a:ln w="18955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2047" y="4676821"/>
              <a:ext cx="162764" cy="1558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03878" y="2951111"/>
              <a:ext cx="773430" cy="630555"/>
            </a:xfrm>
            <a:custGeom>
              <a:avLst/>
              <a:gdLst/>
              <a:ahLst/>
              <a:cxnLst/>
              <a:rect l="l" t="t" r="r" b="b"/>
              <a:pathLst>
                <a:path w="773429" h="630554">
                  <a:moveTo>
                    <a:pt x="773223" y="630312"/>
                  </a:moveTo>
                  <a:lnTo>
                    <a:pt x="0" y="0"/>
                  </a:lnTo>
                </a:path>
              </a:pathLst>
            </a:custGeom>
            <a:ln w="19007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221" y="2857520"/>
              <a:ext cx="164183" cy="15459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498561" y="2867024"/>
              <a:ext cx="798195" cy="588010"/>
            </a:xfrm>
            <a:custGeom>
              <a:avLst/>
              <a:gdLst/>
              <a:ahLst/>
              <a:cxnLst/>
              <a:rect l="l" t="t" r="r" b="b"/>
              <a:pathLst>
                <a:path w="798195" h="588010">
                  <a:moveTo>
                    <a:pt x="0" y="587954"/>
                  </a:moveTo>
                  <a:lnTo>
                    <a:pt x="797862" y="0"/>
                  </a:lnTo>
                </a:path>
              </a:pathLst>
            </a:custGeom>
            <a:ln w="18937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2046" y="3392479"/>
              <a:ext cx="165833" cy="1508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4575" y="1895474"/>
              <a:ext cx="2800349" cy="4476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14925" y="866774"/>
              <a:ext cx="4681855" cy="1257935"/>
            </a:xfrm>
            <a:custGeom>
              <a:avLst/>
              <a:gdLst/>
              <a:ahLst/>
              <a:cxnLst/>
              <a:rect l="l" t="t" r="r" b="b"/>
              <a:pathLst>
                <a:path w="4681855" h="1257935">
                  <a:moveTo>
                    <a:pt x="0" y="1257311"/>
                  </a:moveTo>
                  <a:lnTo>
                    <a:pt x="2296842" y="0"/>
                  </a:lnTo>
                  <a:lnTo>
                    <a:pt x="4681505" y="1197575"/>
                  </a:lnTo>
                </a:path>
              </a:pathLst>
            </a:custGeom>
            <a:ln w="19052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57127" y="1995188"/>
              <a:ext cx="167949" cy="13842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385047" y="990600"/>
            <a:ext cx="8503920" cy="6194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115"/>
              </a:lnSpc>
              <a:spcBef>
                <a:spcPts val="100"/>
              </a:spcBef>
              <a:tabLst>
                <a:tab pos="6838315" algn="l"/>
              </a:tabLst>
            </a:pPr>
            <a:r>
              <a:rPr sz="22500" spc="-4160" dirty="0">
                <a:solidFill>
                  <a:srgbClr val="2574EC"/>
                </a:solidFill>
                <a:latin typeface="Tahoma"/>
                <a:cs typeface="Tahoma"/>
              </a:rPr>
              <a:t>{</a:t>
            </a:r>
            <a:r>
              <a:rPr sz="22500" dirty="0">
                <a:solidFill>
                  <a:srgbClr val="2574EC"/>
                </a:solidFill>
                <a:latin typeface="Tahoma"/>
                <a:cs typeface="Tahoma"/>
              </a:rPr>
              <a:t>	</a:t>
            </a:r>
            <a:r>
              <a:rPr sz="22500" spc="-4160" dirty="0">
                <a:solidFill>
                  <a:srgbClr val="2574EC"/>
                </a:solidFill>
                <a:latin typeface="Tahoma"/>
                <a:cs typeface="Tahoma"/>
              </a:rPr>
              <a:t>}</a:t>
            </a:r>
            <a:endParaRPr sz="22500" dirty="0">
              <a:latin typeface="Tahoma"/>
              <a:cs typeface="Tahoma"/>
            </a:endParaRPr>
          </a:p>
          <a:p>
            <a:pPr marL="7290434">
              <a:lnSpc>
                <a:spcPts val="24115"/>
              </a:lnSpc>
            </a:pPr>
            <a:r>
              <a:rPr sz="22500" spc="-4160" dirty="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endParaRPr sz="225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46257" y="3455034"/>
            <a:ext cx="1021440" cy="34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0" spc="-4160" dirty="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endParaRPr sz="2250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35775" y="5207000"/>
            <a:ext cx="16598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Roboto"/>
                <a:cs typeface="Roboto"/>
              </a:rPr>
              <a:t>Inference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37857" y="2540000"/>
            <a:ext cx="14338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2574EC"/>
                </a:solidFill>
                <a:latin typeface="Roboto"/>
                <a:cs typeface="Roboto"/>
              </a:rPr>
              <a:t>Training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63546" y="349250"/>
            <a:ext cx="5822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80" dirty="0"/>
              <a:t> </a:t>
            </a:r>
            <a:r>
              <a:rPr dirty="0"/>
              <a:t>Diffusion:</a:t>
            </a:r>
            <a:r>
              <a:rPr spc="-45" dirty="0"/>
              <a:t> </a:t>
            </a:r>
            <a:r>
              <a:rPr dirty="0"/>
              <a:t>How</a:t>
            </a:r>
            <a:r>
              <a:rPr spc="-60" dirty="0"/>
              <a:t> </a:t>
            </a:r>
            <a:r>
              <a:rPr dirty="0"/>
              <a:t>it</a:t>
            </a:r>
            <a:r>
              <a:rPr spc="-70" dirty="0"/>
              <a:t> </a:t>
            </a:r>
            <a:r>
              <a:rPr dirty="0"/>
              <a:t>all</a:t>
            </a:r>
            <a:r>
              <a:rPr spc="-50" dirty="0"/>
              <a:t> </a:t>
            </a:r>
            <a:r>
              <a:rPr dirty="0"/>
              <a:t>Fits</a:t>
            </a:r>
            <a:r>
              <a:rPr spc="-35" dirty="0"/>
              <a:t> </a:t>
            </a:r>
            <a:r>
              <a:rPr spc="-25" dirty="0"/>
              <a:t>In?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56735" y="2579052"/>
            <a:ext cx="2109470" cy="196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800"/>
              </a:lnSpc>
              <a:spcBef>
                <a:spcPts val="95"/>
              </a:spcBef>
            </a:pPr>
            <a:r>
              <a:rPr sz="1900" dirty="0">
                <a:solidFill>
                  <a:srgbClr val="2574EC"/>
                </a:solidFill>
                <a:latin typeface="Tahoma"/>
                <a:cs typeface="Tahoma"/>
              </a:rPr>
              <a:t>Training:</a:t>
            </a:r>
            <a:r>
              <a:rPr sz="1900" spc="-9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1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Tahoma"/>
                <a:cs typeface="Tahoma"/>
              </a:rPr>
              <a:t>add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noise</a:t>
            </a:r>
            <a:r>
              <a:rPr sz="19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9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Tahoma"/>
                <a:cs typeface="Tahoma"/>
              </a:rPr>
              <a:t>known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amount</a:t>
            </a:r>
            <a:r>
              <a:rPr sz="19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9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try</a:t>
            </a:r>
            <a:r>
              <a:rPr sz="1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900" spc="50" dirty="0">
                <a:solidFill>
                  <a:srgbClr val="FFFFFF"/>
                </a:solidFill>
                <a:latin typeface="Tahoma"/>
                <a:cs typeface="Tahoma"/>
              </a:rPr>
              <a:t>denoise</a:t>
            </a:r>
            <a:r>
              <a:rPr sz="1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9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9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Tahoma"/>
                <a:cs typeface="Tahoma"/>
              </a:rPr>
              <a:t>per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text.</a:t>
            </a:r>
            <a:r>
              <a:rPr sz="19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9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9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Millions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9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ahoma"/>
                <a:cs typeface="Tahoma"/>
              </a:rPr>
              <a:t>times.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10"/>
              </a:spcBef>
            </a:pPr>
            <a:r>
              <a:rPr sz="1100" spc="45" dirty="0"/>
              <a:t>95</a:t>
            </a:r>
            <a:endParaRPr sz="11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3700" y="3666938"/>
            <a:ext cx="1591310" cy="4387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25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750"/>
              </a:spcBef>
            </a:pPr>
            <a:r>
              <a:rPr sz="1200" b="1" spc="-60" dirty="0">
                <a:solidFill>
                  <a:srgbClr val="252525"/>
                </a:solidFill>
                <a:latin typeface="Tahoma"/>
                <a:cs typeface="Tahoma"/>
              </a:rPr>
              <a:t>Denoising</a:t>
            </a:r>
            <a:r>
              <a:rPr sz="1200" b="1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252525"/>
                </a:solidFill>
                <a:latin typeface="Tahoma"/>
                <a:cs typeface="Tahoma"/>
              </a:rPr>
              <a:t>U-</a:t>
            </a:r>
            <a:r>
              <a:rPr sz="1200" b="1" spc="-25" dirty="0">
                <a:solidFill>
                  <a:srgbClr val="252525"/>
                </a:solidFill>
                <a:latin typeface="Tahoma"/>
                <a:cs typeface="Tahoma"/>
              </a:rPr>
              <a:t>Net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95800" y="857248"/>
            <a:ext cx="6143625" cy="5372100"/>
            <a:chOff x="4495800" y="857248"/>
            <a:chExt cx="6143625" cy="5372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5125" y="4000499"/>
              <a:ext cx="1619249" cy="6381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43700" y="3619499"/>
              <a:ext cx="1591310" cy="1029335"/>
            </a:xfrm>
            <a:custGeom>
              <a:avLst/>
              <a:gdLst/>
              <a:ahLst/>
              <a:cxnLst/>
              <a:rect l="l" t="t" r="r" b="b"/>
              <a:pathLst>
                <a:path w="1591309" h="1029335">
                  <a:moveTo>
                    <a:pt x="0" y="0"/>
                  </a:moveTo>
                  <a:lnTo>
                    <a:pt x="1590698" y="0"/>
                  </a:lnTo>
                  <a:lnTo>
                    <a:pt x="1590698" y="1028715"/>
                  </a:lnTo>
                  <a:lnTo>
                    <a:pt x="0" y="1028715"/>
                  </a:lnTo>
                  <a:lnTo>
                    <a:pt x="0" y="0"/>
                  </a:lnTo>
                  <a:close/>
                </a:path>
              </a:pathLst>
            </a:custGeom>
            <a:ln w="948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2212508"/>
              <a:ext cx="1257299" cy="13758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800" y="4810124"/>
              <a:ext cx="1276349" cy="14192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5925" y="2190750"/>
              <a:ext cx="1333499" cy="14192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5925" y="4772025"/>
              <a:ext cx="1333499" cy="14477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96740" y="4686300"/>
              <a:ext cx="770890" cy="737235"/>
            </a:xfrm>
            <a:custGeom>
              <a:avLst/>
              <a:gdLst/>
              <a:ahLst/>
              <a:cxnLst/>
              <a:rect l="l" t="t" r="r" b="b"/>
              <a:pathLst>
                <a:path w="770890" h="737235">
                  <a:moveTo>
                    <a:pt x="770795" y="0"/>
                  </a:moveTo>
                  <a:lnTo>
                    <a:pt x="0" y="736982"/>
                  </a:lnTo>
                </a:path>
              </a:pathLst>
            </a:custGeom>
            <a:ln w="18965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1240" y="5366339"/>
              <a:ext cx="161323" cy="1582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92010" y="4773007"/>
              <a:ext cx="804545" cy="694690"/>
            </a:xfrm>
            <a:custGeom>
              <a:avLst/>
              <a:gdLst/>
              <a:ahLst/>
              <a:cxnLst/>
              <a:rect l="l" t="t" r="r" b="b"/>
              <a:pathLst>
                <a:path w="804545" h="694689">
                  <a:moveTo>
                    <a:pt x="0" y="0"/>
                  </a:moveTo>
                  <a:lnTo>
                    <a:pt x="804454" y="694419"/>
                  </a:lnTo>
                </a:path>
              </a:pathLst>
            </a:custGeom>
            <a:ln w="18955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2047" y="4676821"/>
              <a:ext cx="162764" cy="1558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03878" y="2951111"/>
              <a:ext cx="773430" cy="630555"/>
            </a:xfrm>
            <a:custGeom>
              <a:avLst/>
              <a:gdLst/>
              <a:ahLst/>
              <a:cxnLst/>
              <a:rect l="l" t="t" r="r" b="b"/>
              <a:pathLst>
                <a:path w="773429" h="630554">
                  <a:moveTo>
                    <a:pt x="773223" y="630312"/>
                  </a:moveTo>
                  <a:lnTo>
                    <a:pt x="0" y="0"/>
                  </a:lnTo>
                </a:path>
              </a:pathLst>
            </a:custGeom>
            <a:ln w="19007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221" y="2857520"/>
              <a:ext cx="164183" cy="15459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498561" y="2867024"/>
              <a:ext cx="798195" cy="588010"/>
            </a:xfrm>
            <a:custGeom>
              <a:avLst/>
              <a:gdLst/>
              <a:ahLst/>
              <a:cxnLst/>
              <a:rect l="l" t="t" r="r" b="b"/>
              <a:pathLst>
                <a:path w="798195" h="588010">
                  <a:moveTo>
                    <a:pt x="0" y="587954"/>
                  </a:moveTo>
                  <a:lnTo>
                    <a:pt x="797862" y="0"/>
                  </a:lnTo>
                </a:path>
              </a:pathLst>
            </a:custGeom>
            <a:ln w="18937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2046" y="3392479"/>
              <a:ext cx="165833" cy="1508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4575" y="1895474"/>
              <a:ext cx="2800349" cy="4476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14925" y="866774"/>
              <a:ext cx="4681855" cy="1257935"/>
            </a:xfrm>
            <a:custGeom>
              <a:avLst/>
              <a:gdLst/>
              <a:ahLst/>
              <a:cxnLst/>
              <a:rect l="l" t="t" r="r" b="b"/>
              <a:pathLst>
                <a:path w="4681855" h="1257935">
                  <a:moveTo>
                    <a:pt x="0" y="1257311"/>
                  </a:moveTo>
                  <a:lnTo>
                    <a:pt x="2296842" y="0"/>
                  </a:lnTo>
                  <a:lnTo>
                    <a:pt x="4681505" y="1197575"/>
                  </a:lnTo>
                </a:path>
              </a:pathLst>
            </a:custGeom>
            <a:ln w="19052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57127" y="1995188"/>
              <a:ext cx="167949" cy="13842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581400" y="990600"/>
            <a:ext cx="8307567" cy="6194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115"/>
              </a:lnSpc>
              <a:spcBef>
                <a:spcPts val="100"/>
              </a:spcBef>
              <a:tabLst>
                <a:tab pos="6838315" algn="l"/>
              </a:tabLst>
            </a:pPr>
            <a:r>
              <a:rPr sz="22500" spc="-4160" dirty="0">
                <a:solidFill>
                  <a:srgbClr val="2574EC"/>
                </a:solidFill>
                <a:latin typeface="Tahoma"/>
                <a:cs typeface="Tahoma"/>
              </a:rPr>
              <a:t>{</a:t>
            </a:r>
            <a:r>
              <a:rPr sz="22500" dirty="0">
                <a:solidFill>
                  <a:srgbClr val="2574EC"/>
                </a:solidFill>
                <a:latin typeface="Tahoma"/>
                <a:cs typeface="Tahoma"/>
              </a:rPr>
              <a:t>	</a:t>
            </a:r>
            <a:r>
              <a:rPr sz="22500" spc="-4160" dirty="0">
                <a:solidFill>
                  <a:srgbClr val="2574EC"/>
                </a:solidFill>
                <a:latin typeface="Tahoma"/>
                <a:cs typeface="Tahoma"/>
              </a:rPr>
              <a:t>}</a:t>
            </a:r>
            <a:endParaRPr sz="22500" dirty="0">
              <a:latin typeface="Tahoma"/>
              <a:cs typeface="Tahoma"/>
            </a:endParaRPr>
          </a:p>
          <a:p>
            <a:pPr marL="7290434">
              <a:lnSpc>
                <a:spcPts val="24115"/>
              </a:lnSpc>
            </a:pPr>
            <a:r>
              <a:rPr sz="22500" spc="-4160" dirty="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endParaRPr sz="225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86184" y="3384136"/>
            <a:ext cx="882650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0" spc="-4160" dirty="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endParaRPr sz="2250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35775" y="5207000"/>
            <a:ext cx="16598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Roboto"/>
                <a:cs typeface="Roboto"/>
              </a:rPr>
              <a:t>Inference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37857" y="2540000"/>
            <a:ext cx="14338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2574EC"/>
                </a:solidFill>
                <a:latin typeface="Roboto"/>
                <a:cs typeface="Roboto"/>
              </a:rPr>
              <a:t>Training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63546" y="349250"/>
            <a:ext cx="5822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80" dirty="0"/>
              <a:t> </a:t>
            </a:r>
            <a:r>
              <a:rPr dirty="0"/>
              <a:t>Diffusion:</a:t>
            </a:r>
            <a:r>
              <a:rPr spc="-45" dirty="0"/>
              <a:t> </a:t>
            </a:r>
            <a:r>
              <a:rPr dirty="0"/>
              <a:t>How</a:t>
            </a:r>
            <a:r>
              <a:rPr spc="-60" dirty="0"/>
              <a:t> </a:t>
            </a:r>
            <a:r>
              <a:rPr dirty="0"/>
              <a:t>it</a:t>
            </a:r>
            <a:r>
              <a:rPr spc="-70" dirty="0"/>
              <a:t> </a:t>
            </a:r>
            <a:r>
              <a:rPr dirty="0"/>
              <a:t>all</a:t>
            </a:r>
            <a:r>
              <a:rPr spc="-50" dirty="0"/>
              <a:t> </a:t>
            </a:r>
            <a:r>
              <a:rPr dirty="0"/>
              <a:t>Fits</a:t>
            </a:r>
            <a:r>
              <a:rPr spc="-35" dirty="0"/>
              <a:t> </a:t>
            </a:r>
            <a:r>
              <a:rPr spc="-25" dirty="0"/>
              <a:t>In?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56735" y="2226627"/>
            <a:ext cx="2094230" cy="2292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800"/>
              </a:lnSpc>
              <a:spcBef>
                <a:spcPts val="95"/>
              </a:spcBef>
            </a:pPr>
            <a:r>
              <a:rPr sz="1900" dirty="0">
                <a:solidFill>
                  <a:srgbClr val="2574EC"/>
                </a:solidFill>
                <a:latin typeface="Tahoma"/>
                <a:cs typeface="Tahoma"/>
              </a:rPr>
              <a:t>Inference:</a:t>
            </a:r>
            <a:r>
              <a:rPr sz="1900" spc="40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ahoma"/>
                <a:cs typeface="Tahoma"/>
              </a:rPr>
              <a:t>just </a:t>
            </a:r>
            <a:r>
              <a:rPr sz="1900" spc="60" dirty="0">
                <a:solidFill>
                  <a:srgbClr val="FFFFFF"/>
                </a:solidFill>
                <a:latin typeface="Tahoma"/>
                <a:cs typeface="Tahoma"/>
              </a:rPr>
              <a:t>reduce</a:t>
            </a:r>
            <a:r>
              <a:rPr sz="19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noise </a:t>
            </a:r>
            <a:r>
              <a:rPr sz="1900" spc="30" dirty="0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random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ahoma"/>
                <a:cs typeface="Tahoma"/>
              </a:rPr>
              <a:t>noise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slowly</a:t>
            </a:r>
            <a:r>
              <a:rPr sz="19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9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sz="19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ahoma"/>
                <a:cs typeface="Tahoma"/>
              </a:rPr>
              <a:t>text. 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Keep</a:t>
            </a:r>
            <a:r>
              <a:rPr sz="1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doing</a:t>
            </a:r>
            <a:r>
              <a:rPr sz="1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9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until denoised</a:t>
            </a:r>
            <a:r>
              <a:rPr sz="19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19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900" spc="-2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9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Tahoma"/>
                <a:cs typeface="Tahoma"/>
              </a:rPr>
              <a:t>expected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10"/>
              </a:spcBef>
            </a:pPr>
            <a:r>
              <a:rPr sz="1100" spc="45" dirty="0"/>
              <a:t>96</a:t>
            </a:r>
            <a:endParaRPr sz="11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3700" y="3666938"/>
            <a:ext cx="1591310" cy="4387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25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750"/>
              </a:spcBef>
            </a:pPr>
            <a:r>
              <a:rPr sz="1200" b="1" spc="-60" dirty="0">
                <a:solidFill>
                  <a:srgbClr val="252525"/>
                </a:solidFill>
                <a:latin typeface="Tahoma"/>
                <a:cs typeface="Tahoma"/>
              </a:rPr>
              <a:t>Denoising</a:t>
            </a:r>
            <a:r>
              <a:rPr sz="1200" b="1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252525"/>
                </a:solidFill>
                <a:latin typeface="Tahoma"/>
                <a:cs typeface="Tahoma"/>
              </a:rPr>
              <a:t>U-</a:t>
            </a:r>
            <a:r>
              <a:rPr sz="1200" b="1" spc="-25" dirty="0">
                <a:solidFill>
                  <a:srgbClr val="252525"/>
                </a:solidFill>
                <a:latin typeface="Tahoma"/>
                <a:cs typeface="Tahoma"/>
              </a:rPr>
              <a:t>Net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95800" y="857248"/>
            <a:ext cx="6143625" cy="5372100"/>
            <a:chOff x="4495800" y="857248"/>
            <a:chExt cx="6143625" cy="5372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5125" y="4000499"/>
              <a:ext cx="1619249" cy="6381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43700" y="3619499"/>
              <a:ext cx="1591310" cy="1029335"/>
            </a:xfrm>
            <a:custGeom>
              <a:avLst/>
              <a:gdLst/>
              <a:ahLst/>
              <a:cxnLst/>
              <a:rect l="l" t="t" r="r" b="b"/>
              <a:pathLst>
                <a:path w="1591309" h="1029335">
                  <a:moveTo>
                    <a:pt x="0" y="0"/>
                  </a:moveTo>
                  <a:lnTo>
                    <a:pt x="1590698" y="0"/>
                  </a:lnTo>
                  <a:lnTo>
                    <a:pt x="1590698" y="1028715"/>
                  </a:lnTo>
                  <a:lnTo>
                    <a:pt x="0" y="1028715"/>
                  </a:lnTo>
                  <a:lnTo>
                    <a:pt x="0" y="0"/>
                  </a:lnTo>
                  <a:close/>
                </a:path>
              </a:pathLst>
            </a:custGeom>
            <a:ln w="948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2212508"/>
              <a:ext cx="1257299" cy="13758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800" y="4810124"/>
              <a:ext cx="1276349" cy="14192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5925" y="2190750"/>
              <a:ext cx="1333499" cy="14192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5925" y="4772025"/>
              <a:ext cx="1333499" cy="14477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96740" y="4686300"/>
              <a:ext cx="770890" cy="737235"/>
            </a:xfrm>
            <a:custGeom>
              <a:avLst/>
              <a:gdLst/>
              <a:ahLst/>
              <a:cxnLst/>
              <a:rect l="l" t="t" r="r" b="b"/>
              <a:pathLst>
                <a:path w="770890" h="737235">
                  <a:moveTo>
                    <a:pt x="770795" y="0"/>
                  </a:moveTo>
                  <a:lnTo>
                    <a:pt x="0" y="736982"/>
                  </a:lnTo>
                </a:path>
              </a:pathLst>
            </a:custGeom>
            <a:ln w="18965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1240" y="5366339"/>
              <a:ext cx="161323" cy="1582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92010" y="4773007"/>
              <a:ext cx="804545" cy="694690"/>
            </a:xfrm>
            <a:custGeom>
              <a:avLst/>
              <a:gdLst/>
              <a:ahLst/>
              <a:cxnLst/>
              <a:rect l="l" t="t" r="r" b="b"/>
              <a:pathLst>
                <a:path w="804545" h="694689">
                  <a:moveTo>
                    <a:pt x="0" y="0"/>
                  </a:moveTo>
                  <a:lnTo>
                    <a:pt x="804454" y="694419"/>
                  </a:lnTo>
                </a:path>
              </a:pathLst>
            </a:custGeom>
            <a:ln w="18955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2047" y="4676821"/>
              <a:ext cx="162764" cy="1558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03878" y="2951111"/>
              <a:ext cx="773430" cy="630555"/>
            </a:xfrm>
            <a:custGeom>
              <a:avLst/>
              <a:gdLst/>
              <a:ahLst/>
              <a:cxnLst/>
              <a:rect l="l" t="t" r="r" b="b"/>
              <a:pathLst>
                <a:path w="773429" h="630554">
                  <a:moveTo>
                    <a:pt x="773223" y="630312"/>
                  </a:moveTo>
                  <a:lnTo>
                    <a:pt x="0" y="0"/>
                  </a:lnTo>
                </a:path>
              </a:pathLst>
            </a:custGeom>
            <a:ln w="19007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221" y="2857520"/>
              <a:ext cx="164183" cy="15459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498561" y="2867024"/>
              <a:ext cx="798195" cy="588010"/>
            </a:xfrm>
            <a:custGeom>
              <a:avLst/>
              <a:gdLst/>
              <a:ahLst/>
              <a:cxnLst/>
              <a:rect l="l" t="t" r="r" b="b"/>
              <a:pathLst>
                <a:path w="798195" h="588010">
                  <a:moveTo>
                    <a:pt x="0" y="587954"/>
                  </a:moveTo>
                  <a:lnTo>
                    <a:pt x="797862" y="0"/>
                  </a:lnTo>
                </a:path>
              </a:pathLst>
            </a:custGeom>
            <a:ln w="18937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2046" y="3392479"/>
              <a:ext cx="165833" cy="1508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4575" y="1895474"/>
              <a:ext cx="2800349" cy="4476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14925" y="866774"/>
              <a:ext cx="4681855" cy="1257935"/>
            </a:xfrm>
            <a:custGeom>
              <a:avLst/>
              <a:gdLst/>
              <a:ahLst/>
              <a:cxnLst/>
              <a:rect l="l" t="t" r="r" b="b"/>
              <a:pathLst>
                <a:path w="4681855" h="1257935">
                  <a:moveTo>
                    <a:pt x="0" y="1257311"/>
                  </a:moveTo>
                  <a:lnTo>
                    <a:pt x="2296842" y="0"/>
                  </a:lnTo>
                  <a:lnTo>
                    <a:pt x="4681505" y="1197575"/>
                  </a:lnTo>
                </a:path>
              </a:pathLst>
            </a:custGeom>
            <a:ln w="19052">
              <a:solidFill>
                <a:srgbClr val="257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57127" y="1995188"/>
              <a:ext cx="167949" cy="13842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276600" y="831850"/>
            <a:ext cx="8612367" cy="6194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115"/>
              </a:lnSpc>
              <a:spcBef>
                <a:spcPts val="100"/>
              </a:spcBef>
              <a:tabLst>
                <a:tab pos="6838315" algn="l"/>
              </a:tabLst>
            </a:pPr>
            <a:r>
              <a:rPr sz="22500" spc="-4160" dirty="0">
                <a:solidFill>
                  <a:srgbClr val="2574EC"/>
                </a:solidFill>
                <a:latin typeface="Tahoma"/>
                <a:cs typeface="Tahoma"/>
              </a:rPr>
              <a:t>{</a:t>
            </a:r>
            <a:r>
              <a:rPr sz="22500" dirty="0">
                <a:solidFill>
                  <a:srgbClr val="2574EC"/>
                </a:solidFill>
                <a:latin typeface="Tahoma"/>
                <a:cs typeface="Tahoma"/>
              </a:rPr>
              <a:t>	</a:t>
            </a:r>
            <a:r>
              <a:rPr sz="22500" spc="-4160" dirty="0">
                <a:solidFill>
                  <a:srgbClr val="2574EC"/>
                </a:solidFill>
                <a:latin typeface="Tahoma"/>
                <a:cs typeface="Tahoma"/>
              </a:rPr>
              <a:t>}</a:t>
            </a:r>
            <a:endParaRPr sz="22500" dirty="0">
              <a:latin typeface="Tahoma"/>
              <a:cs typeface="Tahoma"/>
            </a:endParaRPr>
          </a:p>
          <a:p>
            <a:pPr marL="7290434">
              <a:lnSpc>
                <a:spcPts val="24115"/>
              </a:lnSpc>
            </a:pPr>
            <a:r>
              <a:rPr sz="22500" spc="-4160" dirty="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endParaRPr sz="225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62322" y="3619498"/>
            <a:ext cx="905375" cy="34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0" spc="-4160" dirty="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endParaRPr sz="2250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35775" y="5207000"/>
            <a:ext cx="16598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Roboto"/>
                <a:cs typeface="Roboto"/>
              </a:rPr>
              <a:t>Inference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37857" y="2540000"/>
            <a:ext cx="14338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2574EC"/>
                </a:solidFill>
                <a:latin typeface="Roboto"/>
                <a:cs typeface="Roboto"/>
              </a:rPr>
              <a:t>Training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63546" y="349250"/>
            <a:ext cx="5822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Stable</a:t>
            </a:r>
            <a:r>
              <a:rPr spc="-80" dirty="0"/>
              <a:t> </a:t>
            </a:r>
            <a:r>
              <a:rPr dirty="0"/>
              <a:t>Diffusion:</a:t>
            </a:r>
            <a:r>
              <a:rPr spc="-45" dirty="0"/>
              <a:t> </a:t>
            </a:r>
            <a:r>
              <a:rPr dirty="0"/>
              <a:t>How</a:t>
            </a:r>
            <a:r>
              <a:rPr spc="-60" dirty="0"/>
              <a:t> </a:t>
            </a:r>
            <a:r>
              <a:rPr dirty="0"/>
              <a:t>it</a:t>
            </a:r>
            <a:r>
              <a:rPr spc="-70" dirty="0"/>
              <a:t> </a:t>
            </a:r>
            <a:r>
              <a:rPr dirty="0"/>
              <a:t>all</a:t>
            </a:r>
            <a:r>
              <a:rPr spc="-50" dirty="0"/>
              <a:t> </a:t>
            </a:r>
            <a:r>
              <a:rPr dirty="0"/>
              <a:t>Fits</a:t>
            </a:r>
            <a:r>
              <a:rPr spc="-35" dirty="0"/>
              <a:t> </a:t>
            </a:r>
            <a:r>
              <a:rPr spc="-25" dirty="0"/>
              <a:t>In?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58796" y="2445702"/>
            <a:ext cx="2422525" cy="1587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79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9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process</a:t>
            </a:r>
            <a:r>
              <a:rPr sz="19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9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ahoma"/>
                <a:cs typeface="Tahoma"/>
              </a:rPr>
              <a:t>called: </a:t>
            </a:r>
            <a:r>
              <a:rPr sz="1900" spc="165" dirty="0">
                <a:solidFill>
                  <a:srgbClr val="2574EC"/>
                </a:solidFill>
                <a:latin typeface="Tahoma"/>
                <a:cs typeface="Tahoma"/>
              </a:rPr>
              <a:t>DDPM:</a:t>
            </a:r>
            <a:r>
              <a:rPr sz="1900" spc="-10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2574EC"/>
                </a:solidFill>
                <a:latin typeface="Tahoma"/>
                <a:cs typeface="Tahoma"/>
              </a:rPr>
              <a:t>Denoising</a:t>
            </a:r>
            <a:endParaRPr sz="1900">
              <a:latin typeface="Tahoma"/>
              <a:cs typeface="Tahoma"/>
            </a:endParaRPr>
          </a:p>
          <a:p>
            <a:pPr marL="12700" marR="133985">
              <a:lnSpc>
                <a:spcPct val="111800"/>
              </a:lnSpc>
            </a:pPr>
            <a:r>
              <a:rPr sz="1900" spc="70" dirty="0">
                <a:solidFill>
                  <a:srgbClr val="2574EC"/>
                </a:solidFill>
                <a:latin typeface="Tahoma"/>
                <a:cs typeface="Tahoma"/>
              </a:rPr>
              <a:t>Diffusion </a:t>
            </a:r>
            <a:r>
              <a:rPr sz="1900" spc="85" dirty="0">
                <a:solidFill>
                  <a:srgbClr val="2574EC"/>
                </a:solidFill>
                <a:latin typeface="Tahoma"/>
                <a:cs typeface="Tahoma"/>
              </a:rPr>
              <a:t>Probabilistic</a:t>
            </a:r>
            <a:r>
              <a:rPr sz="1900" spc="-95" dirty="0">
                <a:solidFill>
                  <a:srgbClr val="2574EC"/>
                </a:solidFill>
                <a:latin typeface="Tahoma"/>
                <a:cs typeface="Tahoma"/>
              </a:rPr>
              <a:t> </a:t>
            </a:r>
            <a:r>
              <a:rPr sz="1900" spc="75" dirty="0">
                <a:solidFill>
                  <a:srgbClr val="2574EC"/>
                </a:solidFill>
                <a:latin typeface="Tahoma"/>
                <a:cs typeface="Tahoma"/>
              </a:rPr>
              <a:t>Model.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6700" y="5562600"/>
            <a:ext cx="2934335" cy="485775"/>
          </a:xfrm>
          <a:prstGeom prst="rect">
            <a:avLst/>
          </a:prstGeom>
          <a:ln w="9524">
            <a:solidFill>
              <a:srgbClr val="2574EC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150"/>
              </a:spcBef>
            </a:pPr>
            <a:r>
              <a:rPr sz="1100" dirty="0">
                <a:solidFill>
                  <a:srgbClr val="D5D5D5"/>
                </a:solidFill>
                <a:latin typeface="Tahoma"/>
                <a:cs typeface="Tahoma"/>
              </a:rPr>
              <a:t>Link:</a:t>
            </a:r>
            <a:r>
              <a:rPr sz="1100" spc="140" dirty="0">
                <a:solidFill>
                  <a:srgbClr val="D5D5D5"/>
                </a:solidFill>
                <a:latin typeface="Tahoma"/>
                <a:cs typeface="Tahoma"/>
              </a:rPr>
              <a:t>  </a:t>
            </a:r>
            <a:r>
              <a:rPr sz="1100" spc="-10" dirty="0">
                <a:solidFill>
                  <a:srgbClr val="2574EC"/>
                </a:solidFill>
                <a:latin typeface="Tahoma"/>
                <a:cs typeface="Tahoma"/>
              </a:rPr>
              <a:t>https://arxiv.org/abs/2006.11239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10"/>
              </a:spcBef>
            </a:pPr>
            <a:r>
              <a:rPr sz="1100" spc="45" dirty="0"/>
              <a:t>97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52875" cy="6858000"/>
          </a:xfrm>
          <a:custGeom>
            <a:avLst/>
            <a:gdLst/>
            <a:ahLst/>
            <a:cxnLst/>
            <a:rect l="l" t="t" r="r" b="b"/>
            <a:pathLst>
              <a:path w="3952875" h="6858000">
                <a:moveTo>
                  <a:pt x="0" y="6858000"/>
                </a:moveTo>
                <a:lnTo>
                  <a:pt x="0" y="0"/>
                </a:lnTo>
                <a:lnTo>
                  <a:pt x="3952875" y="0"/>
                </a:lnTo>
                <a:lnTo>
                  <a:pt x="39528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9996" y="2768600"/>
            <a:ext cx="2727960" cy="130548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4445" algn="ctr">
              <a:lnSpc>
                <a:spcPts val="3150"/>
              </a:lnSpc>
              <a:spcBef>
                <a:spcPts val="580"/>
              </a:spcBef>
            </a:pPr>
            <a:r>
              <a:rPr sz="3000" spc="-160" dirty="0">
                <a:solidFill>
                  <a:srgbClr val="FFFFFF"/>
                </a:solidFill>
                <a:latin typeface="Roboto"/>
                <a:cs typeface="Roboto"/>
              </a:rPr>
              <a:t>Pre</a:t>
            </a:r>
            <a:r>
              <a:rPr lang="en-IN" sz="3000" spc="-1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16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lang="en-IN" sz="3000" spc="-1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Stable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Diffusion</a:t>
            </a:r>
            <a:r>
              <a:rPr sz="3000" spc="-10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Roboto"/>
                <a:cs typeface="Roboto"/>
              </a:rPr>
              <a:t>Model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Era:</a:t>
            </a:r>
            <a:r>
              <a:rPr sz="30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Issues</a:t>
            </a:r>
            <a:endParaRPr sz="30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4851" y="1965961"/>
            <a:ext cx="125732" cy="1257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4851" y="2642236"/>
            <a:ext cx="125732" cy="1257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4851" y="3318511"/>
            <a:ext cx="125732" cy="12574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4851" y="3994786"/>
            <a:ext cx="125732" cy="12574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14539" y="1819910"/>
            <a:ext cx="4935855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50" dirty="0">
                <a:latin typeface="Tahoma"/>
                <a:cs typeface="Tahoma"/>
              </a:rPr>
              <a:t>Researchers</a:t>
            </a:r>
            <a:r>
              <a:rPr sz="2300" spc="-180" dirty="0">
                <a:latin typeface="Tahoma"/>
                <a:cs typeface="Tahoma"/>
              </a:rPr>
              <a:t> </a:t>
            </a:r>
            <a:r>
              <a:rPr sz="2300" spc="70" dirty="0">
                <a:latin typeface="Tahoma"/>
                <a:cs typeface="Tahoma"/>
              </a:rPr>
              <a:t>where</a:t>
            </a:r>
            <a:r>
              <a:rPr sz="2300" spc="-160" dirty="0">
                <a:latin typeface="Tahoma"/>
                <a:cs typeface="Tahoma"/>
              </a:rPr>
              <a:t> </a:t>
            </a:r>
            <a:r>
              <a:rPr sz="2300" spc="65" dirty="0">
                <a:latin typeface="Tahoma"/>
                <a:cs typeface="Tahoma"/>
              </a:rPr>
              <a:t>left</a:t>
            </a:r>
            <a:r>
              <a:rPr sz="2300" spc="-110" dirty="0">
                <a:latin typeface="Tahoma"/>
                <a:cs typeface="Tahoma"/>
              </a:rPr>
              <a:t> </a:t>
            </a:r>
            <a:r>
              <a:rPr sz="2300" spc="65" dirty="0">
                <a:latin typeface="Tahoma"/>
                <a:cs typeface="Tahoma"/>
              </a:rPr>
              <a:t>High</a:t>
            </a:r>
            <a:r>
              <a:rPr sz="2300" spc="-155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and</a:t>
            </a:r>
            <a:r>
              <a:rPr sz="2300" spc="-160" dirty="0">
                <a:latin typeface="Tahoma"/>
                <a:cs typeface="Tahoma"/>
              </a:rPr>
              <a:t> </a:t>
            </a:r>
            <a:r>
              <a:rPr sz="2300" spc="110" dirty="0">
                <a:latin typeface="Tahoma"/>
                <a:cs typeface="Tahoma"/>
              </a:rPr>
              <a:t>Dry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4539" y="2496185"/>
            <a:ext cx="470916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12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3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community</a:t>
            </a:r>
            <a:r>
              <a:rPr sz="23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r>
              <a:rPr sz="23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available.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4539" y="3172460"/>
            <a:ext cx="631571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Everything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3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10" dirty="0">
                <a:solidFill>
                  <a:srgbClr val="4285F4"/>
                </a:solidFill>
                <a:latin typeface="Tahoma"/>
                <a:cs typeface="Tahoma"/>
              </a:rPr>
              <a:t>Proprietary</a:t>
            </a:r>
            <a:r>
              <a:rPr sz="2300" spc="-11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285F4"/>
                </a:solidFill>
                <a:latin typeface="Tahoma"/>
                <a:cs typeface="Tahoma"/>
              </a:rPr>
              <a:t>and</a:t>
            </a:r>
            <a:r>
              <a:rPr sz="2300" spc="-145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4285F4"/>
                </a:solidFill>
                <a:latin typeface="Tahoma"/>
                <a:cs typeface="Tahoma"/>
              </a:rPr>
              <a:t>Closed</a:t>
            </a:r>
            <a:r>
              <a:rPr sz="2300" spc="-150" dirty="0">
                <a:solidFill>
                  <a:srgbClr val="4285F4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4285F4"/>
                </a:solidFill>
                <a:latin typeface="Tahoma"/>
                <a:cs typeface="Tahoma"/>
              </a:rPr>
              <a:t>Source</a:t>
            </a:r>
            <a:r>
              <a:rPr sz="2300" spc="-10" dirty="0">
                <a:latin typeface="Tahoma"/>
                <a:cs typeface="Tahoma"/>
              </a:rPr>
              <a:t>.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4539" y="3807967"/>
            <a:ext cx="576707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Fine-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tuning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r>
              <a:rPr sz="23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wasn't</a:t>
            </a:r>
            <a:r>
              <a:rPr sz="23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easily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accessible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outside</a:t>
            </a:r>
            <a:r>
              <a:rPr sz="2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big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2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labs.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5" y="6391275"/>
            <a:ext cx="1123949" cy="32384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3147695"/>
            <a:ext cx="531622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5" dirty="0"/>
              <a:t>Stable</a:t>
            </a:r>
            <a:r>
              <a:rPr sz="3250" spc="-130" dirty="0"/>
              <a:t> </a:t>
            </a:r>
            <a:r>
              <a:rPr sz="3250" spc="-30" dirty="0"/>
              <a:t>Diffusion:</a:t>
            </a:r>
            <a:r>
              <a:rPr sz="3250" spc="-160" dirty="0"/>
              <a:t> </a:t>
            </a:r>
            <a:r>
              <a:rPr sz="3250" spc="-45" dirty="0"/>
              <a:t>Shining</a:t>
            </a:r>
            <a:r>
              <a:rPr sz="3250" spc="-150" dirty="0"/>
              <a:t> </a:t>
            </a:r>
            <a:r>
              <a:rPr sz="3250" spc="-20" dirty="0"/>
              <a:t>Star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6006207" y="6450965"/>
            <a:ext cx="2565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D5D5D5"/>
                </a:solidFill>
                <a:latin typeface="Tahoma"/>
                <a:cs typeface="Tahoma"/>
              </a:rPr>
              <a:t>11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2102</TotalTime>
  <Words>1766</Words>
  <Application>Microsoft Office PowerPoint</Application>
  <PresentationFormat>Widescreen</PresentationFormat>
  <Paragraphs>333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Roboto</vt:lpstr>
      <vt:lpstr>Tahoma</vt:lpstr>
      <vt:lpstr>Office Theme</vt:lpstr>
      <vt:lpstr>Getting Started with Stable Diffusion</vt:lpstr>
      <vt:lpstr>Excited?</vt:lpstr>
      <vt:lpstr>Stable Diffusion: Why Care?</vt:lpstr>
      <vt:lpstr>Stable Diffusion: Why Care?</vt:lpstr>
      <vt:lpstr>Stable Diffusion: Why Care?</vt:lpstr>
      <vt:lpstr>History behind Stable Diffusion</vt:lpstr>
      <vt:lpstr>Pre-Stable Diffusion Models Era</vt:lpstr>
      <vt:lpstr>Researchers where left High and Dry</vt:lpstr>
      <vt:lpstr>Stable Diffusion: Shining Star</vt:lpstr>
      <vt:lpstr>Stable Diffusion: Shining Star</vt:lpstr>
      <vt:lpstr>Stable Diffusion: Shining Star</vt:lpstr>
      <vt:lpstr>Stable Diffusion: Shining Star</vt:lpstr>
      <vt:lpstr>Stable Diffusion: Shining Star</vt:lpstr>
      <vt:lpstr>Stable Diffusion:</vt:lpstr>
      <vt:lpstr>Stable Diffusion: Prominent Companies</vt:lpstr>
      <vt:lpstr>Open Source Code</vt:lpstr>
      <vt:lpstr>Stable Diffusion: Shining Star</vt:lpstr>
      <vt:lpstr>Stable Diffusion: Shining Star</vt:lpstr>
      <vt:lpstr>Stable Diffusion: Shining Star</vt:lpstr>
      <vt:lpstr>Stability AI ignited this great Text-Image-Movement</vt:lpstr>
      <vt:lpstr>Stable Diffusion: Stability AI</vt:lpstr>
      <vt:lpstr>Stable diffusion 2.0 and 2.1</vt:lpstr>
      <vt:lpstr>Stable Diffusion 2.0</vt:lpstr>
      <vt:lpstr>Stable Diffusion 2.0</vt:lpstr>
      <vt:lpstr>Stable Diffusion 2.1</vt:lpstr>
      <vt:lpstr>Stable Diffusion 2.1</vt:lpstr>
      <vt:lpstr>Stable Diffusion: Blockbuster Month - April 2023</vt:lpstr>
      <vt:lpstr>Basic Stable Diffusion Intuition</vt:lpstr>
      <vt:lpstr>Stable Diffusion: Intuition</vt:lpstr>
      <vt:lpstr>Stable Diffusion: Intuition</vt:lpstr>
      <vt:lpstr>Stable Diffusion: Intuition</vt:lpstr>
      <vt:lpstr>Stable Diffusion: A multi-model tool that can understand both text and images</vt:lpstr>
      <vt:lpstr>Stable Diffusion: Intuition</vt:lpstr>
      <vt:lpstr>PowerPoint Presentation</vt:lpstr>
      <vt:lpstr>Stable Diffusion: Intuition - Guidance</vt:lpstr>
      <vt:lpstr>Stable Diffusion: Intuition - Guidance</vt:lpstr>
      <vt:lpstr>Stable Diffusion: Intuition - Guidance</vt:lpstr>
      <vt:lpstr>Stable Diffusion: Reverse Diffusion</vt:lpstr>
      <vt:lpstr>Stable Diffusion: Intuition</vt:lpstr>
      <vt:lpstr>Stable Diffusion: Intuition</vt:lpstr>
      <vt:lpstr>Stable Diffusion: Intuition</vt:lpstr>
      <vt:lpstr>Stable Diffusion: Intuition</vt:lpstr>
      <vt:lpstr>Stable Diffusion: Purpose</vt:lpstr>
      <vt:lpstr>Stable Diffusion: Purpose</vt:lpstr>
      <vt:lpstr>Stable Diffusion: Purpose</vt:lpstr>
      <vt:lpstr>Stable Diffusion: Purpose Noise is calculated easily with Neural Networks, and Unet is popular network for the same.</vt:lpstr>
      <vt:lpstr>UNet</vt:lpstr>
      <vt:lpstr>Stable Diffusion: A bit about UNet</vt:lpstr>
      <vt:lpstr>Stable Diffusion: A bit about UNet</vt:lpstr>
      <vt:lpstr>Stable Diffusion: A bit about UNet</vt:lpstr>
      <vt:lpstr>Latents</vt:lpstr>
      <vt:lpstr>PowerPoint Presentation</vt:lpstr>
      <vt:lpstr>Stable Diffusion: Now Latents</vt:lpstr>
      <vt:lpstr>Stable Diffusion: Now Latents</vt:lpstr>
      <vt:lpstr>PowerPoint Presentation</vt:lpstr>
      <vt:lpstr>PowerPoint Presentation</vt:lpstr>
      <vt:lpstr>CLIP - Part I</vt:lpstr>
      <vt:lpstr>How can we use text as a guide to calculate the amount of noise?</vt:lpstr>
      <vt:lpstr>Stable Diffusion: What About Text?</vt:lpstr>
      <vt:lpstr>This phenomenon blurred the lines between Text and Image Models</vt:lpstr>
      <vt:lpstr>What is CLIP?</vt:lpstr>
      <vt:lpstr>Stable Diffusion: CLIP CLIP (Contrastive Language-Image Pre-training) trains an image encoder and a text encoder to predict correct pairings. Link: https://arxiv.org/abs/2103.00020</vt:lpstr>
      <vt:lpstr>Stable Diffusion: Clip Intuition</vt:lpstr>
      <vt:lpstr>CLIP - Part II</vt:lpstr>
      <vt:lpstr>PowerPoint Presentation</vt:lpstr>
      <vt:lpstr>PowerPoint Presentation</vt:lpstr>
      <vt:lpstr>Stable Diffusion: Clip Intuition</vt:lpstr>
      <vt:lpstr>Stable Diffusion: Clip Intuition</vt:lpstr>
      <vt:lpstr>Stable Diffusion: Clip Intuition</vt:lpstr>
      <vt:lpstr>Quantity which is more for not-matching Text and Image and less for matching Text and Image is called: “Contrastive Loss”</vt:lpstr>
      <vt:lpstr>Connecting the Pieces - Part 1</vt:lpstr>
      <vt:lpstr>Stable Diffusion: How it all Fits in?</vt:lpstr>
      <vt:lpstr>Stable Diffusion: How it all Fits in?</vt:lpstr>
      <vt:lpstr>Connecting the Pieces - Part II</vt:lpstr>
      <vt:lpstr>Stable Diffusion: How it all Fits In?</vt:lpstr>
      <vt:lpstr>Stable Diffusion: How it all Fits In?</vt:lpstr>
      <vt:lpstr>Stable Diffusion: How it all Fits 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pinak ai</dc:creator>
  <cp:lastModifiedBy>pinak ai</cp:lastModifiedBy>
  <cp:revision>3</cp:revision>
  <dcterms:created xsi:type="dcterms:W3CDTF">2025-01-22T18:31:47Z</dcterms:created>
  <dcterms:modified xsi:type="dcterms:W3CDTF">2025-01-24T12:17:30Z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2025-01-22T00:00:00Z</vt:filetime>
  </property>
  <property fmtid="{D5CDD505-2E9C-101B-9397-08002B2CF9AE}" pid="3" name="LastSaved">
    <vt:filetime>2025-01-22T00:00:00Z</vt:filetime>
  </property>
</Properties>
</file>